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6"/>
  </p:notesMasterIdLst>
  <p:sldIdLst>
    <p:sldId id="256" r:id="rId3"/>
    <p:sldId id="257" r:id="rId4"/>
    <p:sldId id="258" r:id="rId5"/>
    <p:sldId id="307" r:id="rId6"/>
    <p:sldId id="315" r:id="rId7"/>
    <p:sldId id="261" r:id="rId8"/>
    <p:sldId id="316" r:id="rId9"/>
    <p:sldId id="342" r:id="rId10"/>
    <p:sldId id="343" r:id="rId11"/>
    <p:sldId id="345" r:id="rId12"/>
    <p:sldId id="317" r:id="rId13"/>
    <p:sldId id="3769" r:id="rId14"/>
    <p:sldId id="318" r:id="rId15"/>
    <p:sldId id="319" r:id="rId16"/>
    <p:sldId id="3770" r:id="rId17"/>
    <p:sldId id="320" r:id="rId18"/>
    <p:sldId id="321" r:id="rId19"/>
    <p:sldId id="3771" r:id="rId20"/>
    <p:sldId id="3772" r:id="rId21"/>
    <p:sldId id="323" r:id="rId22"/>
    <p:sldId id="322" r:id="rId23"/>
    <p:sldId id="325" r:id="rId24"/>
    <p:sldId id="326" r:id="rId25"/>
    <p:sldId id="3774" r:id="rId26"/>
    <p:sldId id="3773" r:id="rId27"/>
    <p:sldId id="324" r:id="rId28"/>
    <p:sldId id="328" r:id="rId29"/>
    <p:sldId id="3776" r:id="rId30"/>
    <p:sldId id="3777" r:id="rId31"/>
    <p:sldId id="3775" r:id="rId32"/>
    <p:sldId id="330" r:id="rId33"/>
    <p:sldId id="331" r:id="rId34"/>
    <p:sldId id="332" r:id="rId35"/>
    <p:sldId id="333" r:id="rId36"/>
    <p:sldId id="335" r:id="rId37"/>
    <p:sldId id="346" r:id="rId38"/>
    <p:sldId id="337" r:id="rId39"/>
    <p:sldId id="341" r:id="rId40"/>
    <p:sldId id="334" r:id="rId41"/>
    <p:sldId id="338" r:id="rId42"/>
    <p:sldId id="339" r:id="rId43"/>
    <p:sldId id="278" r:id="rId44"/>
    <p:sldId id="3765"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ECDC4"/>
    <a:srgbClr val="7FA650"/>
    <a:srgbClr val="EDF2F7"/>
    <a:srgbClr val="FFF8ED"/>
    <a:srgbClr val="FFF3E0"/>
    <a:srgbClr val="F8F9FA"/>
    <a:srgbClr val="E67474"/>
    <a:srgbClr val="106E7C"/>
    <a:srgbClr val="8C1E3D"/>
    <a:srgbClr val="FDF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01"/>
    <p:restoredTop sz="96327"/>
  </p:normalViewPr>
  <p:slideViewPr>
    <p:cSldViewPr snapToGrid="0">
      <p:cViewPr>
        <p:scale>
          <a:sx n="150" d="100"/>
          <a:sy n="150" d="100"/>
        </p:scale>
        <p:origin x="-144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12" Type="http://schemas.openxmlformats.org/officeDocument/2006/relationships/image" Target="../media/image30.wmf"/><Relationship Id="rId2" Type="http://schemas.openxmlformats.org/officeDocument/2006/relationships/image" Target="../media/image20.wmf"/><Relationship Id="rId1" Type="http://schemas.openxmlformats.org/officeDocument/2006/relationships/image" Target="../media/image19.emf"/><Relationship Id="rId6" Type="http://schemas.openxmlformats.org/officeDocument/2006/relationships/image" Target="../media/image24.wmf"/><Relationship Id="rId11" Type="http://schemas.openxmlformats.org/officeDocument/2006/relationships/image" Target="../media/image29.wmf"/><Relationship Id="rId5" Type="http://schemas.openxmlformats.org/officeDocument/2006/relationships/image" Target="../media/image23.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 Id="rId5" Type="http://schemas.openxmlformats.org/officeDocument/2006/relationships/image" Target="../media/image53.emf"/><Relationship Id="rId4" Type="http://schemas.openxmlformats.org/officeDocument/2006/relationships/image" Target="../media/image5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43</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16.jpg"/><Relationship Id="rId5" Type="http://schemas.openxmlformats.org/officeDocument/2006/relationships/tags" Target="../tags/tag22.xml"/><Relationship Id="rId10" Type="http://schemas.openxmlformats.org/officeDocument/2006/relationships/image" Target="../media/image3.jpeg"/><Relationship Id="rId4" Type="http://schemas.openxmlformats.org/officeDocument/2006/relationships/tags" Target="../tags/tag21.xml"/><Relationship Id="rId9"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3.jpeg"/><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2.wmf"/><Relationship Id="rId18" Type="http://schemas.openxmlformats.org/officeDocument/2006/relationships/oleObject" Target="../embeddings/oleObject12.bin"/><Relationship Id="rId26" Type="http://schemas.openxmlformats.org/officeDocument/2006/relationships/oleObject" Target="../embeddings/oleObject16.bin"/><Relationship Id="rId3" Type="http://schemas.openxmlformats.org/officeDocument/2006/relationships/image" Target="../media/image3.jpeg"/><Relationship Id="rId21" Type="http://schemas.openxmlformats.org/officeDocument/2006/relationships/image" Target="../media/image26.wmf"/><Relationship Id="rId7" Type="http://schemas.openxmlformats.org/officeDocument/2006/relationships/image" Target="../media/image20.wmf"/><Relationship Id="rId12" Type="http://schemas.openxmlformats.org/officeDocument/2006/relationships/oleObject" Target="../embeddings/oleObject9.bin"/><Relationship Id="rId17" Type="http://schemas.openxmlformats.org/officeDocument/2006/relationships/image" Target="../media/image24.wmf"/><Relationship Id="rId25" Type="http://schemas.openxmlformats.org/officeDocument/2006/relationships/image" Target="../media/image28.wmf"/><Relationship Id="rId2" Type="http://schemas.openxmlformats.org/officeDocument/2006/relationships/slideLayout" Target="../slideLayouts/slideLayout13.xml"/><Relationship Id="rId16" Type="http://schemas.openxmlformats.org/officeDocument/2006/relationships/oleObject" Target="../embeddings/oleObject11.bin"/><Relationship Id="rId20" Type="http://schemas.openxmlformats.org/officeDocument/2006/relationships/oleObject" Target="../embeddings/oleObject13.bin"/><Relationship Id="rId29" Type="http://schemas.openxmlformats.org/officeDocument/2006/relationships/image" Target="../media/image30.wmf"/><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oleObject" Target="../embeddings/oleObject8.bin"/><Relationship Id="rId24" Type="http://schemas.openxmlformats.org/officeDocument/2006/relationships/oleObject" Target="../embeddings/oleObject15.bin"/><Relationship Id="rId5" Type="http://schemas.openxmlformats.org/officeDocument/2006/relationships/image" Target="../media/image19.emf"/><Relationship Id="rId15" Type="http://schemas.openxmlformats.org/officeDocument/2006/relationships/image" Target="../media/image23.wmf"/><Relationship Id="rId23" Type="http://schemas.openxmlformats.org/officeDocument/2006/relationships/image" Target="../media/image27.wmf"/><Relationship Id="rId28" Type="http://schemas.openxmlformats.org/officeDocument/2006/relationships/oleObject" Target="../embeddings/oleObject17.bin"/><Relationship Id="rId10" Type="http://schemas.openxmlformats.org/officeDocument/2006/relationships/oleObject" Target="../embeddings/oleObject7.bin"/><Relationship Id="rId19" Type="http://schemas.openxmlformats.org/officeDocument/2006/relationships/image" Target="../media/image25.wmf"/><Relationship Id="rId4" Type="http://schemas.openxmlformats.org/officeDocument/2006/relationships/oleObject" Target="../embeddings/oleObject4.bin"/><Relationship Id="rId9" Type="http://schemas.openxmlformats.org/officeDocument/2006/relationships/image" Target="../media/image21.wmf"/><Relationship Id="rId14" Type="http://schemas.openxmlformats.org/officeDocument/2006/relationships/oleObject" Target="../embeddings/oleObject10.bin"/><Relationship Id="rId22" Type="http://schemas.openxmlformats.org/officeDocument/2006/relationships/oleObject" Target="../embeddings/oleObject14.bin"/><Relationship Id="rId27" Type="http://schemas.openxmlformats.org/officeDocument/2006/relationships/image" Target="../media/image29.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jpeg"/><Relationship Id="rId7" Type="http://schemas.openxmlformats.org/officeDocument/2006/relationships/image" Target="../media/image32.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19.bin"/><Relationship Id="rId11" Type="http://schemas.openxmlformats.org/officeDocument/2006/relationships/image" Target="../media/image35.png"/><Relationship Id="rId5" Type="http://schemas.openxmlformats.org/officeDocument/2006/relationships/image" Target="../media/image31.wmf"/><Relationship Id="rId10" Type="http://schemas.openxmlformats.org/officeDocument/2006/relationships/image" Target="../media/image34.png"/><Relationship Id="rId4" Type="http://schemas.openxmlformats.org/officeDocument/2006/relationships/oleObject" Target="../embeddings/oleObject18.bin"/><Relationship Id="rId9" Type="http://schemas.openxmlformats.org/officeDocument/2006/relationships/image" Target="../media/image33.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10" Type="http://schemas.openxmlformats.org/officeDocument/2006/relationships/image" Target="../media/image3.jpeg"/><Relationship Id="rId4" Type="http://schemas.openxmlformats.org/officeDocument/2006/relationships/tags" Target="../tags/tag29.xml"/><Relationship Id="rId9"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3.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3.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2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tags" Target="../tags/tag46.xml"/><Relationship Id="rId7" Type="http://schemas.openxmlformats.org/officeDocument/2006/relationships/image" Target="../media/image3.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13.xml"/><Relationship Id="rId5" Type="http://schemas.openxmlformats.org/officeDocument/2006/relationships/tags" Target="../tags/tag48.xml"/><Relationship Id="rId4" Type="http://schemas.openxmlformats.org/officeDocument/2006/relationships/tags" Target="../tags/tag47.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51.xml"/><Relationship Id="rId7" Type="http://schemas.openxmlformats.org/officeDocument/2006/relationships/image" Target="../media/image3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6.png"/><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54.xml"/><Relationship Id="rId7" Type="http://schemas.openxmlformats.org/officeDocument/2006/relationships/image" Target="../media/image39.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4.xml"/><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57.xml"/><Relationship Id="rId7" Type="http://schemas.openxmlformats.org/officeDocument/2006/relationships/image" Target="../media/image3.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3.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7.svg"/><Relationship Id="rId4" Type="http://schemas.openxmlformats.org/officeDocument/2006/relationships/image" Target="../media/image44.svg"/><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51.emf"/><Relationship Id="rId3" Type="http://schemas.openxmlformats.org/officeDocument/2006/relationships/image" Target="../media/image3.jpeg"/><Relationship Id="rId7" Type="http://schemas.openxmlformats.org/officeDocument/2006/relationships/image" Target="../media/image55.png"/><Relationship Id="rId12" Type="http://schemas.openxmlformats.org/officeDocument/2006/relationships/oleObject" Target="../embeddings/oleObject23.bin"/><Relationship Id="rId17" Type="http://schemas.openxmlformats.org/officeDocument/2006/relationships/image" Target="../media/image53.emf"/><Relationship Id="rId2" Type="http://schemas.openxmlformats.org/officeDocument/2006/relationships/slideLayout" Target="../slideLayouts/slideLayout13.xml"/><Relationship Id="rId16" Type="http://schemas.openxmlformats.org/officeDocument/2006/relationships/oleObject" Target="../embeddings/oleObject25.bin"/><Relationship Id="rId1" Type="http://schemas.openxmlformats.org/officeDocument/2006/relationships/vmlDrawing" Target="../drawings/vmlDrawing5.vml"/><Relationship Id="rId6" Type="http://schemas.openxmlformats.org/officeDocument/2006/relationships/image" Target="../media/image54.png"/><Relationship Id="rId11" Type="http://schemas.openxmlformats.org/officeDocument/2006/relationships/image" Target="../media/image50.emf"/><Relationship Id="rId5" Type="http://schemas.openxmlformats.org/officeDocument/2006/relationships/image" Target="../media/image380.png"/><Relationship Id="rId15" Type="http://schemas.openxmlformats.org/officeDocument/2006/relationships/image" Target="../media/image52.emf"/><Relationship Id="rId10" Type="http://schemas.openxmlformats.org/officeDocument/2006/relationships/oleObject" Target="../embeddings/oleObject22.bin"/><Relationship Id="rId4" Type="http://schemas.openxmlformats.org/officeDocument/2006/relationships/image" Target="../media/image370.png"/><Relationship Id="rId9" Type="http://schemas.openxmlformats.org/officeDocument/2006/relationships/image" Target="../media/image49.emf"/><Relationship Id="rId14" Type="http://schemas.openxmlformats.org/officeDocument/2006/relationships/oleObject" Target="../embeddings/oleObject24.bin"/></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jpeg"/><Relationship Id="rId7" Type="http://schemas.openxmlformats.org/officeDocument/2006/relationships/image" Target="../media/image62.png"/><Relationship Id="rId12" Type="http://schemas.openxmlformats.org/officeDocument/2006/relationships/image" Target="../media/image58.e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61.png"/><Relationship Id="rId11" Type="http://schemas.openxmlformats.org/officeDocument/2006/relationships/oleObject" Target="../embeddings/oleObject27.bin"/><Relationship Id="rId5" Type="http://schemas.openxmlformats.org/officeDocument/2006/relationships/image" Target="../media/image60.png"/><Relationship Id="rId10" Type="http://schemas.openxmlformats.org/officeDocument/2006/relationships/image" Target="../media/image57.emf"/><Relationship Id="rId4" Type="http://schemas.openxmlformats.org/officeDocument/2006/relationships/image" Target="../media/image59.png"/><Relationship Id="rId9" Type="http://schemas.openxmlformats.org/officeDocument/2006/relationships/oleObject" Target="../embeddings/oleObject26.bin"/></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67.wmf"/><Relationship Id="rId3" Type="http://schemas.openxmlformats.org/officeDocument/2006/relationships/image" Target="../media/image3.jpeg"/><Relationship Id="rId7" Type="http://schemas.openxmlformats.org/officeDocument/2006/relationships/image" Target="../media/image71.png"/><Relationship Id="rId12" Type="http://schemas.openxmlformats.org/officeDocument/2006/relationships/oleObject" Target="../embeddings/oleObject30.bin"/><Relationship Id="rId2" Type="http://schemas.openxmlformats.org/officeDocument/2006/relationships/slideLayout" Target="../slideLayouts/slideLayout13.xml"/><Relationship Id="rId1" Type="http://schemas.openxmlformats.org/officeDocument/2006/relationships/vmlDrawing" Target="../drawings/vmlDrawing7.vml"/><Relationship Id="rId6" Type="http://schemas.openxmlformats.org/officeDocument/2006/relationships/image" Target="../media/image70.png"/><Relationship Id="rId11" Type="http://schemas.openxmlformats.org/officeDocument/2006/relationships/oleObject" Target="../embeddings/oleObject29.bin"/><Relationship Id="rId5" Type="http://schemas.openxmlformats.org/officeDocument/2006/relationships/image" Target="../media/image69.png"/><Relationship Id="rId10" Type="http://schemas.openxmlformats.org/officeDocument/2006/relationships/image" Target="../media/image66.emf"/><Relationship Id="rId4" Type="http://schemas.openxmlformats.org/officeDocument/2006/relationships/image" Target="../media/image68.png"/><Relationship Id="rId9" Type="http://schemas.openxmlformats.org/officeDocument/2006/relationships/oleObject" Target="../embeddings/oleObject28.bin"/><Relationship Id="rId1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60.xml"/><Relationship Id="rId6" Type="http://schemas.openxmlformats.org/officeDocument/2006/relationships/image" Target="../media/image76.png"/><Relationship Id="rId5" Type="http://schemas.openxmlformats.org/officeDocument/2006/relationships/image" Target="../media/image75.jpeg"/><Relationship Id="rId4" Type="http://schemas.openxmlformats.org/officeDocument/2006/relationships/image" Target="../media/image74.jpeg"/></Relationships>
</file>

<file path=ppt/slides/_rels/slide3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3.xml"/><Relationship Id="rId7" Type="http://schemas.openxmlformats.org/officeDocument/2006/relationships/slideLayout" Target="../slideLayouts/slideLayout1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s/_rels/slide34.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3.jpeg"/><Relationship Id="rId5" Type="http://schemas.openxmlformats.org/officeDocument/2006/relationships/tags" Target="../tags/tag71.xml"/><Relationship Id="rId10" Type="http://schemas.openxmlformats.org/officeDocument/2006/relationships/slideLayout" Target="../slideLayouts/slideLayout13.xml"/><Relationship Id="rId4" Type="http://schemas.openxmlformats.org/officeDocument/2006/relationships/tags" Target="../tags/tag70.xml"/><Relationship Id="rId9" Type="http://schemas.openxmlformats.org/officeDocument/2006/relationships/tags" Target="../tags/tag75.xml"/></Relationships>
</file>

<file path=ppt/slides/_rels/slide35.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78.xml"/><Relationship Id="rId7" Type="http://schemas.openxmlformats.org/officeDocument/2006/relationships/image" Target="../media/image77.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80.png"/><Relationship Id="rId4" Type="http://schemas.openxmlformats.org/officeDocument/2006/relationships/tags" Target="../tags/tag79.xml"/><Relationship Id="rId9" Type="http://schemas.openxmlformats.org/officeDocument/2006/relationships/image" Target="../media/image79.png"/></Relationships>
</file>

<file path=ppt/slides/_rels/slide36.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81.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3.xml"/></Relationships>
</file>

<file path=ppt/slides/_rels/slide37.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82.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88.xml"/><Relationship Id="rId5" Type="http://schemas.openxmlformats.org/officeDocument/2006/relationships/image" Target="../media/image84.png"/><Relationship Id="rId4" Type="http://schemas.openxmlformats.org/officeDocument/2006/relationships/image" Target="../media/image83.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85.jpeg"/><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86.png"/><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GANs</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VAE</a:t>
            </a:r>
            <a:r>
              <a:rPr lang="zh-CN" altLang="en-US" b="1" dirty="0">
                <a:latin typeface="微软雅黑" panose="020B0503020204020204" pitchFamily="34" charset="-122"/>
                <a:ea typeface="微软雅黑" panose="020B0503020204020204" pitchFamily="34" charset="-122"/>
              </a:rPr>
              <a:t>的生成模型</a:t>
            </a:r>
          </a:p>
        </p:txBody>
      </p:sp>
      <p:sp>
        <p:nvSpPr>
          <p:cNvPr id="9" name="文本框 8"/>
          <p:cNvSpPr txBox="1"/>
          <p:nvPr/>
        </p:nvSpPr>
        <p:spPr>
          <a:xfrm>
            <a:off x="2065654" y="2376169"/>
            <a:ext cx="4030345" cy="4185285"/>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Conditional Tabular GAN, CTGAN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）：专门设计用于生成表格数据的对抗网络，适用于混合类型特征。</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Table Generative Adversarial Network,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）：通过辅助分类器和信息损失保持列间相关性。</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表格变分自编码器（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Variational Autoencoder, TVAE)</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：适合连续特征生成，通过隐变量建模数据分布。</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基于扩散模型的生成技术</a:t>
            </a:r>
          </a:p>
        </p:txBody>
      </p:sp>
      <p:sp>
        <p:nvSpPr>
          <p:cNvPr id="17" name="文本框 16"/>
          <p:cNvSpPr txBox="1"/>
          <p:nvPr/>
        </p:nvSpPr>
        <p:spPr>
          <a:xfrm>
            <a:off x="6712585" y="2254885"/>
            <a:ext cx="4792345" cy="3575979"/>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表格去噪扩散概率模型（</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Denoising Diffusion Probabilistic Model,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：通过定义从数据到噪声的马尔可夫链，再反向从噪声生成数据。</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采用逐步添加和去除噪声的方式生成数据，训练稳定性好，在维持表格数据复杂依赖关系方面表现突出，尤其适合高维低相关特征的生成。</a:t>
            </a:r>
          </a:p>
          <a:p>
            <a:pPr marL="285750" indent="-285750">
              <a:lnSpc>
                <a:spcPct val="18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表格数据生成</a:t>
            </a:r>
          </a:p>
        </p:txBody>
      </p:sp>
    </p:spTree>
    <p:extLst>
      <p:ext uri="{BB962C8B-B14F-4D97-AF65-F5344CB8AC3E}">
        <p14:creationId xmlns:p14="http://schemas.microsoft.com/office/powerpoint/2010/main" val="156062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03</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708314"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708314"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纵向联邦半监督方法生成数据算法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49829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1"/>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2"/>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3"/>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4"/>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5"/>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6"/>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16"/>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17"/>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p>
        </p:txBody>
      </p:sp>
      <p:sp>
        <p:nvSpPr>
          <p:cNvPr id="114" name="幻云PPT-演示军团26"/>
          <p:cNvSpPr/>
          <p:nvPr>
            <p:custDataLst>
              <p:tags r:id="rId7"/>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8"/>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p>
        </p:txBody>
      </p:sp>
      <p:sp>
        <p:nvSpPr>
          <p:cNvPr id="119" name="幻云PPT-演示军团31"/>
          <p:cNvSpPr/>
          <p:nvPr>
            <p:custDataLst>
              <p:tags r:id="rId9"/>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0"/>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p>
        </p:txBody>
      </p:sp>
      <p:sp>
        <p:nvSpPr>
          <p:cNvPr id="124" name="幻云PPT-演示军团36"/>
          <p:cNvSpPr/>
          <p:nvPr>
            <p:custDataLst>
              <p:tags r:id="rId11"/>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2"/>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4"/>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5"/>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研究动机</a:t>
            </a:r>
          </a:p>
        </p:txBody>
      </p:sp>
      <p:sp>
        <p:nvSpPr>
          <p:cNvPr id="140" name="幻云PPT-演示军团46"/>
          <p:cNvSpPr/>
          <p:nvPr>
            <p:custDataLst>
              <p:tags r:id="rId13"/>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研究动机</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2066290" y="1645920"/>
            <a:ext cx="4112895" cy="3975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圆角矩形 5"/>
          <p:cNvSpPr/>
          <p:nvPr/>
        </p:nvSpPr>
        <p:spPr>
          <a:xfrm>
            <a:off x="2066290" y="2043430"/>
            <a:ext cx="4112207" cy="197993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2210035" y="2092325"/>
            <a:ext cx="3968462" cy="1898015"/>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sp>
        <p:nvSpPr>
          <p:cNvPr id="10" name="矩形 9"/>
          <p:cNvSpPr/>
          <p:nvPr/>
        </p:nvSpPr>
        <p:spPr>
          <a:xfrm>
            <a:off x="2065655" y="4224655"/>
            <a:ext cx="4112895" cy="39724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170683" y="4229099"/>
            <a:ext cx="1744980" cy="368225"/>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2065655" y="4621903"/>
            <a:ext cx="4111995" cy="198019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a:cxnSpLocks/>
          </p:cNvCxnSpPr>
          <p:nvPr/>
        </p:nvCxnSpPr>
        <p:spPr>
          <a:xfrm>
            <a:off x="6457887" y="1191895"/>
            <a:ext cx="0" cy="554074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sp>
        <p:nvSpPr>
          <p:cNvPr id="28" name="矩形 27"/>
          <p:cNvSpPr/>
          <p:nvPr/>
        </p:nvSpPr>
        <p:spPr>
          <a:xfrm>
            <a:off x="6736590" y="1657111"/>
            <a:ext cx="5058790" cy="401382"/>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8265431" y="1675326"/>
            <a:ext cx="2014439" cy="374351"/>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6736590" y="2061759"/>
            <a:ext cx="5057944" cy="454033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3"/>
          <a:stretch>
            <a:fillRect/>
          </a:stretch>
        </p:blipFill>
        <p:spPr>
          <a:xfrm>
            <a:off x="6743681" y="2216873"/>
            <a:ext cx="5057941" cy="1808160"/>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93500" y="6455644"/>
            <a:ext cx="151684" cy="59080"/>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61248" y="6316805"/>
            <a:ext cx="641002"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72623" y="6467420"/>
            <a:ext cx="151684" cy="5908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7819" y="6314092"/>
            <a:ext cx="931406"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7348" y="4551178"/>
            <a:ext cx="486000" cy="409326"/>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9480"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85126"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61248"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60673"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10498"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8490" y="5172701"/>
            <a:ext cx="157561"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101612"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86039"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4"/>
          <a:stretch>
            <a:fillRect/>
          </a:stretch>
        </p:blipFill>
        <p:spPr>
          <a:xfrm>
            <a:off x="8994140" y="4570647"/>
            <a:ext cx="3159512" cy="915477"/>
          </a:xfrm>
          <a:prstGeom prst="rect">
            <a:avLst/>
          </a:prstGeom>
        </p:spPr>
      </p:pic>
      <p:sp>
        <p:nvSpPr>
          <p:cNvPr id="5" name="文本框 4"/>
          <p:cNvSpPr txBox="1"/>
          <p:nvPr/>
        </p:nvSpPr>
        <p:spPr>
          <a:xfrm>
            <a:off x="3395645" y="1657112"/>
            <a:ext cx="1295057" cy="36830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a:cxnSpLocks/>
          </p:cNvCxnSpPr>
          <p:nvPr/>
        </p:nvCxnSpPr>
        <p:spPr>
          <a:xfrm>
            <a:off x="6627495" y="1571241"/>
            <a:ext cx="0" cy="517247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4" y="1132840"/>
            <a:ext cx="93808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Vertical Federated Learning with Positive and Unlabeled data(VFPU)</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33" name="组合 32">
            <a:extLst>
              <a:ext uri="{FF2B5EF4-FFF2-40B4-BE49-F238E27FC236}">
                <a16:creationId xmlns:a16="http://schemas.microsoft.com/office/drawing/2014/main" id="{06C1BD64-45A9-41DD-9D96-B36436B83E0D}"/>
              </a:ext>
            </a:extLst>
          </p:cNvPr>
          <p:cNvGrpSpPr/>
          <p:nvPr/>
        </p:nvGrpSpPr>
        <p:grpSpPr>
          <a:xfrm>
            <a:off x="2042537" y="1545856"/>
            <a:ext cx="4344068" cy="5197859"/>
            <a:chOff x="1773327" y="1571241"/>
            <a:chExt cx="4344068" cy="5197859"/>
          </a:xfrm>
        </p:grpSpPr>
        <p:grpSp>
          <p:nvGrpSpPr>
            <p:cNvPr id="17" name="组合 16">
              <a:extLst>
                <a:ext uri="{FF2B5EF4-FFF2-40B4-BE49-F238E27FC236}">
                  <a16:creationId xmlns:a16="http://schemas.microsoft.com/office/drawing/2014/main" id="{5FCB9B25-88C1-44A0-8F9D-D2C6B7D0498B}"/>
                </a:ext>
              </a:extLst>
            </p:cNvPr>
            <p:cNvGrpSpPr/>
            <p:nvPr/>
          </p:nvGrpSpPr>
          <p:grpSpPr>
            <a:xfrm>
              <a:off x="1773327" y="1571241"/>
              <a:ext cx="4344068" cy="5197859"/>
              <a:chOff x="1983070" y="1571241"/>
              <a:chExt cx="4196116" cy="5197859"/>
            </a:xfrm>
          </p:grpSpPr>
          <p:sp>
            <p:nvSpPr>
              <p:cNvPr id="2" name="矩形 1"/>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863054F0-5CD9-48AA-BAB5-C9CF2BA13D5E}"/>
                </a:ext>
              </a:extLst>
            </p:cNvPr>
            <p:cNvPicPr>
              <a:picLocks noChangeAspect="1"/>
            </p:cNvPicPr>
            <p:nvPr/>
          </p:nvPicPr>
          <p:blipFill>
            <a:blip r:embed="rId3"/>
            <a:stretch>
              <a:fillRect/>
            </a:stretch>
          </p:blipFill>
          <p:spPr>
            <a:xfrm>
              <a:off x="1872299" y="2028053"/>
              <a:ext cx="4221207" cy="4722941"/>
            </a:xfrm>
            <a:prstGeom prst="rect">
              <a:avLst/>
            </a:prstGeom>
          </p:spPr>
        </p:pic>
      </p:grpSp>
      <p:grpSp>
        <p:nvGrpSpPr>
          <p:cNvPr id="59" name="组合 58">
            <a:extLst>
              <a:ext uri="{FF2B5EF4-FFF2-40B4-BE49-F238E27FC236}">
                <a16:creationId xmlns:a16="http://schemas.microsoft.com/office/drawing/2014/main" id="{FBDF502F-BC6A-4AA8-814E-394F71195FC2}"/>
              </a:ext>
            </a:extLst>
          </p:cNvPr>
          <p:cNvGrpSpPr/>
          <p:nvPr/>
        </p:nvGrpSpPr>
        <p:grpSpPr>
          <a:xfrm>
            <a:off x="6781799" y="1545856"/>
            <a:ext cx="4344068" cy="5197859"/>
            <a:chOff x="1983070" y="1571241"/>
            <a:chExt cx="4196116" cy="5197859"/>
          </a:xfrm>
        </p:grpSpPr>
        <p:sp>
          <p:nvSpPr>
            <p:cNvPr id="66" name="矩形 65">
              <a:extLst>
                <a:ext uri="{FF2B5EF4-FFF2-40B4-BE49-F238E27FC236}">
                  <a16:creationId xmlns:a16="http://schemas.microsoft.com/office/drawing/2014/main" id="{6E8E2643-4061-4691-8572-614757E10F34}"/>
                </a:ext>
              </a:extLst>
            </p:cNvPr>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3C9BA12B-F097-4035-A09A-7A9FAB6494A5}"/>
                </a:ext>
              </a:extLst>
            </p:cNvPr>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算法训练过程</a:t>
              </a:r>
            </a:p>
          </p:txBody>
        </p:sp>
        <p:sp>
          <p:nvSpPr>
            <p:cNvPr id="69" name="圆角矩形 5">
              <a:extLst>
                <a:ext uri="{FF2B5EF4-FFF2-40B4-BE49-F238E27FC236}">
                  <a16:creationId xmlns:a16="http://schemas.microsoft.com/office/drawing/2014/main" id="{0EF6FD97-037A-447B-A8F9-A49BCB20ACE8}"/>
                </a:ext>
              </a:extLst>
            </p:cNvPr>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a16="http://schemas.microsoft.com/office/drawing/2014/main" id="{C13FD551-3092-477D-96BB-55008C9782DC}"/>
              </a:ext>
            </a:extLst>
          </p:cNvPr>
          <p:cNvPicPr>
            <a:picLocks noChangeAspect="1"/>
          </p:cNvPicPr>
          <p:nvPr/>
        </p:nvPicPr>
        <p:blipFill>
          <a:blip r:embed="rId4"/>
          <a:stretch>
            <a:fillRect/>
          </a:stretch>
        </p:blipFill>
        <p:spPr>
          <a:xfrm>
            <a:off x="6869099" y="1984564"/>
            <a:ext cx="4251455" cy="4759151"/>
          </a:xfrm>
          <a:prstGeom prst="rect">
            <a:avLst/>
          </a:prstGeom>
        </p:spPr>
      </p:pic>
    </p:spTree>
    <p:extLst>
      <p:ext uri="{BB962C8B-B14F-4D97-AF65-F5344CB8AC3E}">
        <p14:creationId xmlns:p14="http://schemas.microsoft.com/office/powerpoint/2010/main" val="100597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1"/>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8554"/>
          </a:xfrm>
          <a:prstGeom prst="rect">
            <a:avLst/>
          </a:prstGeom>
        </p:spPr>
        <p:txBody>
          <a:bodyPr wrap="square">
            <a:spAutoFit/>
          </a:bodyPr>
          <a:lstStyle/>
          <a:p>
            <a:pPr marL="0" indent="0" algn="l" defTabSz="266700" eaLnBrk="0" fontAlgn="base">
              <a:spcBef>
                <a:spcPct val="0"/>
              </a:spcBef>
              <a:spcAft>
                <a:spcPct val="0"/>
              </a:spcAft>
            </a:pPr>
            <a:r>
              <a:rPr lang="en-US" altLang="zh-CN" sz="1600" dirty="0">
                <a:solidFill>
                  <a:srgbClr val="000000"/>
                </a:solidFill>
                <a:latin typeface="Times New Roman" panose="02020603050405020304"/>
                <a:ea typeface="Times New Roman" panose="02020603050405020304"/>
              </a:rPr>
              <a:t> VFPU </a:t>
            </a:r>
            <a:r>
              <a:rPr lang="zh-CN" altLang="en-US" sz="1600" dirty="0">
                <a:solidFill>
                  <a:srgbClr val="000000"/>
                </a:solidFill>
                <a:latin typeface="Arial" panose="020B0604020202020204"/>
                <a:ea typeface="Arial" panose="020B0604020202020204"/>
              </a:rPr>
              <a:t>方法总体流程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基分类器学习（</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基于正样本与未标记数据的纵向联邦学习算法执行流程（</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227"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5.Bagging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extLst>
              <p:ext uri="{D42A27DB-BD31-4B8C-83A1-F6EECF244321}">
                <p14:modId xmlns:p14="http://schemas.microsoft.com/office/powerpoint/2010/main" val="203791797"/>
              </p:ext>
            </p:extLst>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3" name="对象 2">
            <a:extLst>
              <a:ext uri="{FF2B5EF4-FFF2-40B4-BE49-F238E27FC236}">
                <a16:creationId xmlns:a16="http://schemas.microsoft.com/office/drawing/2014/main" id="{D7F21E4F-23D1-4929-BC24-1CEA068B49B6}"/>
              </a:ext>
            </a:extLst>
          </p:cNvPr>
          <p:cNvGraphicFramePr>
            <a:graphicFrameLocks noChangeAspect="1"/>
          </p:cNvGraphicFramePr>
          <p:nvPr>
            <p:extLst>
              <p:ext uri="{D42A27DB-BD31-4B8C-83A1-F6EECF244321}">
                <p14:modId xmlns:p14="http://schemas.microsoft.com/office/powerpoint/2010/main" val="2809624730"/>
              </p:ext>
            </p:extLst>
          </p:nvPr>
        </p:nvGraphicFramePr>
        <p:xfrm>
          <a:off x="6071420" y="5856081"/>
          <a:ext cx="373626" cy="400964"/>
        </p:xfrm>
        <a:graphic>
          <a:graphicData uri="http://schemas.openxmlformats.org/presentationml/2006/ole">
            <mc:AlternateContent xmlns:mc="http://schemas.openxmlformats.org/markup-compatibility/2006">
              <mc:Choice xmlns:v="urn:schemas-microsoft-com:vml" Requires="v">
                <p:oleObj spid="_x0000_s5000" name="Equation" r:id="rId4" imgW="390471" imgH="419236" progId="Equation.DSMT4">
                  <p:embed/>
                </p:oleObj>
              </mc:Choice>
              <mc:Fallback>
                <p:oleObj name="Equation" r:id="rId4" imgW="390471" imgH="419236" progId="Equation.DSMT4">
                  <p:embed/>
                  <p:pic>
                    <p:nvPicPr>
                      <p:cNvPr id="0" name=""/>
                      <p:cNvPicPr/>
                      <p:nvPr/>
                    </p:nvPicPr>
                    <p:blipFill>
                      <a:blip r:embed="rId5"/>
                      <a:stretch>
                        <a:fillRect/>
                      </a:stretch>
                    </p:blipFill>
                    <p:spPr>
                      <a:xfrm>
                        <a:off x="6071420" y="5856081"/>
                        <a:ext cx="373626" cy="400964"/>
                      </a:xfrm>
                      <a:prstGeom prst="rect">
                        <a:avLst/>
                      </a:prstGeom>
                    </p:spPr>
                  </p:pic>
                </p:oleObj>
              </mc:Fallback>
            </mc:AlternateContent>
          </a:graphicData>
        </a:graphic>
      </p:graphicFrame>
      <p:sp>
        <p:nvSpPr>
          <p:cNvPr id="47" name="文本框 46">
            <a:extLst>
              <a:ext uri="{FF2B5EF4-FFF2-40B4-BE49-F238E27FC236}">
                <a16:creationId xmlns:a16="http://schemas.microsoft.com/office/drawing/2014/main" id="{6C619CDF-56C6-400B-B1BB-1ED562568EDD}"/>
              </a:ext>
            </a:extLst>
          </p:cNvPr>
          <p:cNvSpPr txBox="1"/>
          <p:nvPr/>
        </p:nvSpPr>
        <p:spPr>
          <a:xfrm>
            <a:off x="3144805" y="2789510"/>
            <a:ext cx="1000800" cy="9030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48" name="对象 47">
            <a:extLst>
              <a:ext uri="{FF2B5EF4-FFF2-40B4-BE49-F238E27FC236}">
                <a16:creationId xmlns:a16="http://schemas.microsoft.com/office/drawing/2014/main" id="{523560E0-D033-4964-88CF-6AAD9674A8BC}"/>
              </a:ext>
            </a:extLst>
          </p:cNvPr>
          <p:cNvGraphicFramePr>
            <a:graphicFrameLocks noChangeAspect="1"/>
          </p:cNvGraphicFramePr>
          <p:nvPr>
            <p:extLst>
              <p:ext uri="{D42A27DB-BD31-4B8C-83A1-F6EECF244321}">
                <p14:modId xmlns:p14="http://schemas.microsoft.com/office/powerpoint/2010/main" val="1486910936"/>
              </p:ext>
            </p:extLst>
          </p:nvPr>
        </p:nvGraphicFramePr>
        <p:xfrm>
          <a:off x="3287478" y="2949559"/>
          <a:ext cx="792088" cy="654334"/>
        </p:xfrm>
        <a:graphic>
          <a:graphicData uri="http://schemas.openxmlformats.org/presentationml/2006/ole">
            <mc:AlternateContent xmlns:mc="http://schemas.openxmlformats.org/markup-compatibility/2006">
              <mc:Choice xmlns:v="urn:schemas-microsoft-com:vml" Requires="v">
                <p:oleObj spid="_x0000_s5001" name="Equation" r:id="rId6" imgW="291960" imgH="241200" progId="Equation.DSMT4">
                  <p:embed/>
                </p:oleObj>
              </mc:Choice>
              <mc:Fallback>
                <p:oleObj name="Equation" r:id="rId6" imgW="291960" imgH="241200" progId="Equation.DSMT4">
                  <p:embed/>
                  <p:pic>
                    <p:nvPicPr>
                      <p:cNvPr id="196" name="对象 195">
                        <a:extLst>
                          <a:ext uri="{FF2B5EF4-FFF2-40B4-BE49-F238E27FC236}">
                            <a16:creationId xmlns:a16="http://schemas.microsoft.com/office/drawing/2014/main" id="{55DADCF7-B434-44B7-AB38-6366AD01C36E}"/>
                          </a:ext>
                        </a:extLst>
                      </p:cNvPr>
                      <p:cNvPicPr/>
                      <p:nvPr/>
                    </p:nvPicPr>
                    <p:blipFill>
                      <a:blip r:embed="rId7"/>
                      <a:stretch>
                        <a:fillRect/>
                      </a:stretch>
                    </p:blipFill>
                    <p:spPr>
                      <a:xfrm>
                        <a:off x="3287478" y="2949559"/>
                        <a:ext cx="792088" cy="654334"/>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CE7BEEAD-813C-4EC4-8B85-F08803BC35D0}"/>
              </a:ext>
            </a:extLst>
          </p:cNvPr>
          <p:cNvSpPr txBox="1"/>
          <p:nvPr/>
        </p:nvSpPr>
        <p:spPr>
          <a:xfrm>
            <a:off x="5593077"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1" name="文本框 50">
            <a:extLst>
              <a:ext uri="{FF2B5EF4-FFF2-40B4-BE49-F238E27FC236}">
                <a16:creationId xmlns:a16="http://schemas.microsoft.com/office/drawing/2014/main" id="{997C6362-0A44-468B-B2F3-E45D2BE42960}"/>
              </a:ext>
            </a:extLst>
          </p:cNvPr>
          <p:cNvSpPr txBox="1"/>
          <p:nvPr/>
        </p:nvSpPr>
        <p:spPr>
          <a:xfrm>
            <a:off x="6457173"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2" name="文本框 51">
            <a:extLst>
              <a:ext uri="{FF2B5EF4-FFF2-40B4-BE49-F238E27FC236}">
                <a16:creationId xmlns:a16="http://schemas.microsoft.com/office/drawing/2014/main" id="{7E04CB7F-46E8-490F-B50F-3F7BF229B34F}"/>
              </a:ext>
            </a:extLst>
          </p:cNvPr>
          <p:cNvSpPr txBox="1"/>
          <p:nvPr/>
        </p:nvSpPr>
        <p:spPr>
          <a:xfrm>
            <a:off x="5593077"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3" name="文本框 52">
            <a:extLst>
              <a:ext uri="{FF2B5EF4-FFF2-40B4-BE49-F238E27FC236}">
                <a16:creationId xmlns:a16="http://schemas.microsoft.com/office/drawing/2014/main" id="{00BF52F3-249D-4241-8B01-F142F67BF5FF}"/>
              </a:ext>
            </a:extLst>
          </p:cNvPr>
          <p:cNvSpPr txBox="1"/>
          <p:nvPr/>
        </p:nvSpPr>
        <p:spPr>
          <a:xfrm>
            <a:off x="5593077"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4" name="对象 53">
            <a:extLst>
              <a:ext uri="{FF2B5EF4-FFF2-40B4-BE49-F238E27FC236}">
                <a16:creationId xmlns:a16="http://schemas.microsoft.com/office/drawing/2014/main" id="{87E76222-91FF-47FF-A00A-537CED49628F}"/>
              </a:ext>
            </a:extLst>
          </p:cNvPr>
          <p:cNvGraphicFramePr>
            <a:graphicFrameLocks noChangeAspect="1"/>
          </p:cNvGraphicFramePr>
          <p:nvPr>
            <p:extLst>
              <p:ext uri="{D42A27DB-BD31-4B8C-83A1-F6EECF244321}">
                <p14:modId xmlns:p14="http://schemas.microsoft.com/office/powerpoint/2010/main" val="3991975370"/>
              </p:ext>
            </p:extLst>
          </p:nvPr>
        </p:nvGraphicFramePr>
        <p:xfrm>
          <a:off x="6553564" y="1703595"/>
          <a:ext cx="527298" cy="632758"/>
        </p:xfrm>
        <a:graphic>
          <a:graphicData uri="http://schemas.openxmlformats.org/presentationml/2006/ole">
            <mc:AlternateContent xmlns:mc="http://schemas.openxmlformats.org/markup-compatibility/2006">
              <mc:Choice xmlns:v="urn:schemas-microsoft-com:vml" Requires="v">
                <p:oleObj spid="_x0000_s5002" name="Equation" r:id="rId8" imgW="190440" imgH="228600" progId="Equation.DSMT4">
                  <p:embed/>
                </p:oleObj>
              </mc:Choice>
              <mc:Fallback>
                <p:oleObj name="Equation" r:id="rId8" imgW="190440" imgH="228600" progId="Equation.DSMT4">
                  <p:embed/>
                  <p:pic>
                    <p:nvPicPr>
                      <p:cNvPr id="201" name="对象 200">
                        <a:extLst>
                          <a:ext uri="{FF2B5EF4-FFF2-40B4-BE49-F238E27FC236}">
                            <a16:creationId xmlns:a16="http://schemas.microsoft.com/office/drawing/2014/main" id="{56C879BE-B95D-476D-B8B0-15CBA467F1F0}"/>
                          </a:ext>
                        </a:extLst>
                      </p:cNvPr>
                      <p:cNvPicPr/>
                      <p:nvPr/>
                    </p:nvPicPr>
                    <p:blipFill>
                      <a:blip r:embed="rId9"/>
                      <a:stretch>
                        <a:fillRect/>
                      </a:stretch>
                    </p:blipFill>
                    <p:spPr>
                      <a:xfrm>
                        <a:off x="6553564" y="1703595"/>
                        <a:ext cx="527298" cy="632758"/>
                      </a:xfrm>
                      <a:prstGeom prst="rect">
                        <a:avLst/>
                      </a:prstGeom>
                    </p:spPr>
                  </p:pic>
                </p:oleObj>
              </mc:Fallback>
            </mc:AlternateContent>
          </a:graphicData>
        </a:graphic>
      </p:graphicFrame>
      <p:sp>
        <p:nvSpPr>
          <p:cNvPr id="55" name="文本框 54">
            <a:extLst>
              <a:ext uri="{FF2B5EF4-FFF2-40B4-BE49-F238E27FC236}">
                <a16:creationId xmlns:a16="http://schemas.microsoft.com/office/drawing/2014/main" id="{2CBFC9D7-1DBD-4916-9F0B-9E08C92DD90C}"/>
              </a:ext>
            </a:extLst>
          </p:cNvPr>
          <p:cNvSpPr txBox="1"/>
          <p:nvPr/>
        </p:nvSpPr>
        <p:spPr>
          <a:xfrm>
            <a:off x="6457173"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6" name="对象 55">
            <a:extLst>
              <a:ext uri="{FF2B5EF4-FFF2-40B4-BE49-F238E27FC236}">
                <a16:creationId xmlns:a16="http://schemas.microsoft.com/office/drawing/2014/main" id="{97EE7032-AD37-4290-851B-E558F6D476DC}"/>
              </a:ext>
            </a:extLst>
          </p:cNvPr>
          <p:cNvGraphicFramePr>
            <a:graphicFrameLocks noChangeAspect="1"/>
          </p:cNvGraphicFramePr>
          <p:nvPr>
            <p:extLst>
              <p:ext uri="{D42A27DB-BD31-4B8C-83A1-F6EECF244321}">
                <p14:modId xmlns:p14="http://schemas.microsoft.com/office/powerpoint/2010/main" val="1612340988"/>
              </p:ext>
            </p:extLst>
          </p:nvPr>
        </p:nvGraphicFramePr>
        <p:xfrm>
          <a:off x="6553564" y="2783714"/>
          <a:ext cx="527298" cy="632758"/>
        </p:xfrm>
        <a:graphic>
          <a:graphicData uri="http://schemas.openxmlformats.org/presentationml/2006/ole">
            <mc:AlternateContent xmlns:mc="http://schemas.openxmlformats.org/markup-compatibility/2006">
              <mc:Choice xmlns:v="urn:schemas-microsoft-com:vml" Requires="v">
                <p:oleObj spid="_x0000_s5003" name="Equation" r:id="rId10" imgW="190440" imgH="228600" progId="Equation.DSMT4">
                  <p:embed/>
                </p:oleObj>
              </mc:Choice>
              <mc:Fallback>
                <p:oleObj name="Equation" r:id="rId10" imgW="190440" imgH="228600" progId="Equation.DSMT4">
                  <p:embed/>
                  <p:pic>
                    <p:nvPicPr>
                      <p:cNvPr id="203" name="对象 202">
                        <a:extLst>
                          <a:ext uri="{FF2B5EF4-FFF2-40B4-BE49-F238E27FC236}">
                            <a16:creationId xmlns:a16="http://schemas.microsoft.com/office/drawing/2014/main" id="{42D5CE3E-4B87-4624-B4BA-A717B58A8F70}"/>
                          </a:ext>
                        </a:extLst>
                      </p:cNvPr>
                      <p:cNvPicPr/>
                      <p:nvPr/>
                    </p:nvPicPr>
                    <p:blipFill>
                      <a:blip r:embed="rId9"/>
                      <a:stretch>
                        <a:fillRect/>
                      </a:stretch>
                    </p:blipFill>
                    <p:spPr>
                      <a:xfrm>
                        <a:off x="6553564" y="2783714"/>
                        <a:ext cx="527298" cy="632758"/>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BB20B052-8FAB-47C2-A666-C1D9B323F90E}"/>
              </a:ext>
            </a:extLst>
          </p:cNvPr>
          <p:cNvSpPr txBox="1"/>
          <p:nvPr/>
        </p:nvSpPr>
        <p:spPr>
          <a:xfrm>
            <a:off x="645717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8" name="对象 57">
            <a:extLst>
              <a:ext uri="{FF2B5EF4-FFF2-40B4-BE49-F238E27FC236}">
                <a16:creationId xmlns:a16="http://schemas.microsoft.com/office/drawing/2014/main" id="{CCC0CD4E-B2E8-48A3-B190-91D64EC7F8DF}"/>
              </a:ext>
            </a:extLst>
          </p:cNvPr>
          <p:cNvGraphicFramePr>
            <a:graphicFrameLocks noChangeAspect="1"/>
          </p:cNvGraphicFramePr>
          <p:nvPr>
            <p:extLst>
              <p:ext uri="{D42A27DB-BD31-4B8C-83A1-F6EECF244321}">
                <p14:modId xmlns:p14="http://schemas.microsoft.com/office/powerpoint/2010/main" val="2003605834"/>
              </p:ext>
            </p:extLst>
          </p:nvPr>
        </p:nvGraphicFramePr>
        <p:xfrm>
          <a:off x="6553564" y="4460520"/>
          <a:ext cx="527298" cy="632758"/>
        </p:xfrm>
        <a:graphic>
          <a:graphicData uri="http://schemas.openxmlformats.org/presentationml/2006/ole">
            <mc:AlternateContent xmlns:mc="http://schemas.openxmlformats.org/markup-compatibility/2006">
              <mc:Choice xmlns:v="urn:schemas-microsoft-com:vml" Requires="v">
                <p:oleObj spid="_x0000_s5004" name="Equation" r:id="rId11" imgW="190440" imgH="228600" progId="Equation.DSMT4">
                  <p:embed/>
                </p:oleObj>
              </mc:Choice>
              <mc:Fallback>
                <p:oleObj name="Equation" r:id="rId11" imgW="190440" imgH="228600" progId="Equation.DSMT4">
                  <p:embed/>
                  <p:pic>
                    <p:nvPicPr>
                      <p:cNvPr id="205" name="对象 204">
                        <a:extLst>
                          <a:ext uri="{FF2B5EF4-FFF2-40B4-BE49-F238E27FC236}">
                            <a16:creationId xmlns:a16="http://schemas.microsoft.com/office/drawing/2014/main" id="{64C7BF38-E00D-4E58-973D-7FEFE9A9E3A8}"/>
                          </a:ext>
                        </a:extLst>
                      </p:cNvPr>
                      <p:cNvPicPr/>
                      <p:nvPr/>
                    </p:nvPicPr>
                    <p:blipFill>
                      <a:blip r:embed="rId9"/>
                      <a:stretch>
                        <a:fillRect/>
                      </a:stretch>
                    </p:blipFill>
                    <p:spPr>
                      <a:xfrm>
                        <a:off x="6553564" y="4460520"/>
                        <a:ext cx="527298" cy="632758"/>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15F37E26-F799-4DE2-A641-443141C04042}"/>
              </a:ext>
            </a:extLst>
          </p:cNvPr>
          <p:cNvGraphicFramePr>
            <a:graphicFrameLocks noChangeAspect="1"/>
          </p:cNvGraphicFramePr>
          <p:nvPr>
            <p:extLst>
              <p:ext uri="{D42A27DB-BD31-4B8C-83A1-F6EECF244321}">
                <p14:modId xmlns:p14="http://schemas.microsoft.com/office/powerpoint/2010/main" val="2816317657"/>
              </p:ext>
            </p:extLst>
          </p:nvPr>
        </p:nvGraphicFramePr>
        <p:xfrm>
          <a:off x="5689468" y="1734864"/>
          <a:ext cx="527297" cy="556591"/>
        </p:xfrm>
        <a:graphic>
          <a:graphicData uri="http://schemas.openxmlformats.org/presentationml/2006/ole">
            <mc:AlternateContent xmlns:mc="http://schemas.openxmlformats.org/markup-compatibility/2006">
              <mc:Choice xmlns:v="urn:schemas-microsoft-com:vml" Requires="v">
                <p:oleObj spid="_x0000_s5005" name="Equation" r:id="rId12" imgW="228600" imgH="241200" progId="Equation.DSMT4">
                  <p:embed/>
                </p:oleObj>
              </mc:Choice>
              <mc:Fallback>
                <p:oleObj name="Equation" r:id="rId12" imgW="228600" imgH="241200" progId="Equation.DSMT4">
                  <p:embed/>
                  <p:pic>
                    <p:nvPicPr>
                      <p:cNvPr id="206" name="对象 205">
                        <a:extLst>
                          <a:ext uri="{FF2B5EF4-FFF2-40B4-BE49-F238E27FC236}">
                            <a16:creationId xmlns:a16="http://schemas.microsoft.com/office/drawing/2014/main" id="{277D6AA7-5EF7-4804-B158-6CED62545A7F}"/>
                          </a:ext>
                        </a:extLst>
                      </p:cNvPr>
                      <p:cNvPicPr/>
                      <p:nvPr/>
                    </p:nvPicPr>
                    <p:blipFill>
                      <a:blip r:embed="rId13"/>
                      <a:stretch>
                        <a:fillRect/>
                      </a:stretch>
                    </p:blipFill>
                    <p:spPr>
                      <a:xfrm>
                        <a:off x="5689468" y="1734864"/>
                        <a:ext cx="527297" cy="556591"/>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31CE57B7-0165-4041-AE2C-7C25E34B09E2}"/>
              </a:ext>
            </a:extLst>
          </p:cNvPr>
          <p:cNvGraphicFramePr>
            <a:graphicFrameLocks noChangeAspect="1"/>
          </p:cNvGraphicFramePr>
          <p:nvPr>
            <p:extLst>
              <p:ext uri="{D42A27DB-BD31-4B8C-83A1-F6EECF244321}">
                <p14:modId xmlns:p14="http://schemas.microsoft.com/office/powerpoint/2010/main" val="88502980"/>
              </p:ext>
            </p:extLst>
          </p:nvPr>
        </p:nvGraphicFramePr>
        <p:xfrm>
          <a:off x="5692745" y="2828630"/>
          <a:ext cx="527297" cy="556591"/>
        </p:xfrm>
        <a:graphic>
          <a:graphicData uri="http://schemas.openxmlformats.org/presentationml/2006/ole">
            <mc:AlternateContent xmlns:mc="http://schemas.openxmlformats.org/markup-compatibility/2006">
              <mc:Choice xmlns:v="urn:schemas-microsoft-com:vml" Requires="v">
                <p:oleObj spid="_x0000_s5006" name="Equation" r:id="rId14" imgW="228600" imgH="241200" progId="Equation.DSMT4">
                  <p:embed/>
                </p:oleObj>
              </mc:Choice>
              <mc:Fallback>
                <p:oleObj name="Equation" r:id="rId14" imgW="228600" imgH="241200" progId="Equation.DSMT4">
                  <p:embed/>
                  <p:pic>
                    <p:nvPicPr>
                      <p:cNvPr id="207" name="对象 206">
                        <a:extLst>
                          <a:ext uri="{FF2B5EF4-FFF2-40B4-BE49-F238E27FC236}">
                            <a16:creationId xmlns:a16="http://schemas.microsoft.com/office/drawing/2014/main" id="{C36C166B-C4E2-4F0B-AC05-7518953F17BC}"/>
                          </a:ext>
                        </a:extLst>
                      </p:cNvPr>
                      <p:cNvPicPr/>
                      <p:nvPr/>
                    </p:nvPicPr>
                    <p:blipFill>
                      <a:blip r:embed="rId15"/>
                      <a:stretch>
                        <a:fillRect/>
                      </a:stretch>
                    </p:blipFill>
                    <p:spPr>
                      <a:xfrm>
                        <a:off x="5692745" y="2828630"/>
                        <a:ext cx="527297" cy="556591"/>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666F2BBF-4A83-486B-8DCD-C64951FB74C5}"/>
              </a:ext>
            </a:extLst>
          </p:cNvPr>
          <p:cNvGraphicFramePr>
            <a:graphicFrameLocks noChangeAspect="1"/>
          </p:cNvGraphicFramePr>
          <p:nvPr>
            <p:extLst>
              <p:ext uri="{D42A27DB-BD31-4B8C-83A1-F6EECF244321}">
                <p14:modId xmlns:p14="http://schemas.microsoft.com/office/powerpoint/2010/main" val="3326048035"/>
              </p:ext>
            </p:extLst>
          </p:nvPr>
        </p:nvGraphicFramePr>
        <p:xfrm>
          <a:off x="5665953" y="4503307"/>
          <a:ext cx="555625" cy="557212"/>
        </p:xfrm>
        <a:graphic>
          <a:graphicData uri="http://schemas.openxmlformats.org/presentationml/2006/ole">
            <mc:AlternateContent xmlns:mc="http://schemas.openxmlformats.org/markup-compatibility/2006">
              <mc:Choice xmlns:v="urn:schemas-microsoft-com:vml" Requires="v">
                <p:oleObj spid="_x0000_s5007" name="Equation" r:id="rId16" imgW="241200" imgH="241200" progId="Equation.DSMT4">
                  <p:embed/>
                </p:oleObj>
              </mc:Choice>
              <mc:Fallback>
                <p:oleObj name="Equation" r:id="rId16" imgW="241200" imgH="241200" progId="Equation.DSMT4">
                  <p:embed/>
                  <p:pic>
                    <p:nvPicPr>
                      <p:cNvPr id="208" name="对象 207">
                        <a:extLst>
                          <a:ext uri="{FF2B5EF4-FFF2-40B4-BE49-F238E27FC236}">
                            <a16:creationId xmlns:a16="http://schemas.microsoft.com/office/drawing/2014/main" id="{2E45BEF9-0E7A-4CD0-8CE1-A6304F8AA20C}"/>
                          </a:ext>
                        </a:extLst>
                      </p:cNvPr>
                      <p:cNvPicPr/>
                      <p:nvPr/>
                    </p:nvPicPr>
                    <p:blipFill>
                      <a:blip r:embed="rId17"/>
                      <a:stretch>
                        <a:fillRect/>
                      </a:stretch>
                    </p:blipFill>
                    <p:spPr>
                      <a:xfrm>
                        <a:off x="5665953" y="4503307"/>
                        <a:ext cx="555625" cy="557212"/>
                      </a:xfrm>
                      <a:prstGeom prst="rect">
                        <a:avLst/>
                      </a:prstGeom>
                    </p:spPr>
                  </p:pic>
                </p:oleObj>
              </mc:Fallback>
            </mc:AlternateContent>
          </a:graphicData>
        </a:graphic>
      </p:graphicFrame>
      <p:cxnSp>
        <p:nvCxnSpPr>
          <p:cNvPr id="62" name="直接箭头连接符 61">
            <a:extLst>
              <a:ext uri="{FF2B5EF4-FFF2-40B4-BE49-F238E27FC236}">
                <a16:creationId xmlns:a16="http://schemas.microsoft.com/office/drawing/2014/main" id="{0E7A0B16-2893-4932-A85E-ED1825AFF6C1}"/>
              </a:ext>
            </a:extLst>
          </p:cNvPr>
          <p:cNvCxnSpPr>
            <a:cxnSpLocks/>
            <a:stCxn id="47" idx="3"/>
          </p:cNvCxnSpPr>
          <p:nvPr/>
        </p:nvCxnSpPr>
        <p:spPr>
          <a:xfrm flipV="1">
            <a:off x="4145605" y="1944869"/>
            <a:ext cx="1447472"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0B37C03-AB5A-4EBE-9071-CE371C1F0CBA}"/>
              </a:ext>
            </a:extLst>
          </p:cNvPr>
          <p:cNvCxnSpPr>
            <a:cxnSpLocks/>
            <a:stCxn id="47" idx="3"/>
            <a:endCxn id="52" idx="1"/>
          </p:cNvCxnSpPr>
          <p:nvPr/>
        </p:nvCxnSpPr>
        <p:spPr>
          <a:xfrm flipV="1">
            <a:off x="4145605" y="3100093"/>
            <a:ext cx="1447472" cy="14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1F147D0-690A-4BF1-BC63-286AA51C4F86}"/>
              </a:ext>
            </a:extLst>
          </p:cNvPr>
          <p:cNvCxnSpPr>
            <a:cxnSpLocks/>
            <a:stCxn id="47" idx="3"/>
            <a:endCxn id="53" idx="1"/>
          </p:cNvCxnSpPr>
          <p:nvPr/>
        </p:nvCxnSpPr>
        <p:spPr>
          <a:xfrm>
            <a:off x="4145605" y="3241013"/>
            <a:ext cx="1447472" cy="153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A7DC1B09-6701-41C9-A715-DD4A9E9B4BC5}"/>
              </a:ext>
            </a:extLst>
          </p:cNvPr>
          <p:cNvSpPr txBox="1"/>
          <p:nvPr/>
        </p:nvSpPr>
        <p:spPr>
          <a:xfrm>
            <a:off x="7897333" y="1835308"/>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66" name="直接箭头连接符 65">
            <a:extLst>
              <a:ext uri="{FF2B5EF4-FFF2-40B4-BE49-F238E27FC236}">
                <a16:creationId xmlns:a16="http://schemas.microsoft.com/office/drawing/2014/main" id="{D8946867-079E-4B32-B1F9-94D8040B06A6}"/>
              </a:ext>
            </a:extLst>
          </p:cNvPr>
          <p:cNvCxnSpPr>
            <a:cxnSpLocks/>
            <a:stCxn id="51" idx="3"/>
            <a:endCxn id="65" idx="1"/>
          </p:cNvCxnSpPr>
          <p:nvPr/>
        </p:nvCxnSpPr>
        <p:spPr>
          <a:xfrm>
            <a:off x="7177253" y="201997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563B3063-F1AF-434D-BF24-CD6CD2D338A1}"/>
              </a:ext>
            </a:extLst>
          </p:cNvPr>
          <p:cNvSpPr txBox="1"/>
          <p:nvPr/>
        </p:nvSpPr>
        <p:spPr>
          <a:xfrm>
            <a:off x="7251002" y="1993168"/>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68" name="文本框 67">
            <a:extLst>
              <a:ext uri="{FF2B5EF4-FFF2-40B4-BE49-F238E27FC236}">
                <a16:creationId xmlns:a16="http://schemas.microsoft.com/office/drawing/2014/main" id="{A2B4ACA9-457B-44B1-A700-1E3CC84EA60F}"/>
              </a:ext>
            </a:extLst>
          </p:cNvPr>
          <p:cNvSpPr txBox="1"/>
          <p:nvPr/>
        </p:nvSpPr>
        <p:spPr>
          <a:xfrm>
            <a:off x="7897333" y="2915427"/>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sp>
        <p:nvSpPr>
          <p:cNvPr id="69" name="文本框 68">
            <a:extLst>
              <a:ext uri="{FF2B5EF4-FFF2-40B4-BE49-F238E27FC236}">
                <a16:creationId xmlns:a16="http://schemas.microsoft.com/office/drawing/2014/main" id="{865CD7EB-7709-48B7-96B6-38B5323D0595}"/>
              </a:ext>
            </a:extLst>
          </p:cNvPr>
          <p:cNvSpPr txBox="1"/>
          <p:nvPr/>
        </p:nvSpPr>
        <p:spPr>
          <a:xfrm>
            <a:off x="7251002" y="3100093"/>
            <a:ext cx="527260" cy="523220"/>
          </a:xfrm>
          <a:prstGeom prst="rect">
            <a:avLst/>
          </a:prstGeom>
          <a:noFill/>
        </p:spPr>
        <p:txBody>
          <a:bodyPr wrap="none" rtlCol="0">
            <a:spAutoFit/>
          </a:bodyPr>
          <a:lstStyle/>
          <a:p>
            <a:r>
              <a:rPr lang="en-US" altLang="zh-CN" sz="1400" dirty="0"/>
              <a:t>train</a:t>
            </a:r>
            <a:endParaRPr lang="zh-CN" altLang="en-US" sz="1400" dirty="0"/>
          </a:p>
          <a:p>
            <a:endParaRPr lang="zh-CN" altLang="en-US" sz="1400" dirty="0"/>
          </a:p>
        </p:txBody>
      </p:sp>
      <p:cxnSp>
        <p:nvCxnSpPr>
          <p:cNvPr id="70" name="直接箭头连接符 69">
            <a:extLst>
              <a:ext uri="{FF2B5EF4-FFF2-40B4-BE49-F238E27FC236}">
                <a16:creationId xmlns:a16="http://schemas.microsoft.com/office/drawing/2014/main" id="{2EB42A1C-1AA5-465E-996F-E092E0EF18D4}"/>
              </a:ext>
            </a:extLst>
          </p:cNvPr>
          <p:cNvCxnSpPr>
            <a:cxnSpLocks/>
            <a:stCxn id="55" idx="3"/>
            <a:endCxn id="68" idx="1"/>
          </p:cNvCxnSpPr>
          <p:nvPr/>
        </p:nvCxnSpPr>
        <p:spPr>
          <a:xfrm>
            <a:off x="7177253" y="310009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84FD1AD-808F-47E0-91FD-954E3DB14128}"/>
              </a:ext>
            </a:extLst>
          </p:cNvPr>
          <p:cNvSpPr txBox="1"/>
          <p:nvPr/>
        </p:nvSpPr>
        <p:spPr>
          <a:xfrm>
            <a:off x="7897333" y="4592233"/>
            <a:ext cx="9893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72" name="直接箭头连接符 71">
            <a:extLst>
              <a:ext uri="{FF2B5EF4-FFF2-40B4-BE49-F238E27FC236}">
                <a16:creationId xmlns:a16="http://schemas.microsoft.com/office/drawing/2014/main" id="{C117C312-94CD-425B-9E44-B01D0A9D0B91}"/>
              </a:ext>
            </a:extLst>
          </p:cNvPr>
          <p:cNvCxnSpPr>
            <a:cxnSpLocks/>
            <a:stCxn id="57" idx="3"/>
            <a:endCxn id="71" idx="1"/>
          </p:cNvCxnSpPr>
          <p:nvPr/>
        </p:nvCxnSpPr>
        <p:spPr>
          <a:xfrm>
            <a:off x="7177253" y="4776899"/>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0F45EA6-240D-47AD-8822-2DC009398F71}"/>
              </a:ext>
            </a:extLst>
          </p:cNvPr>
          <p:cNvSpPr txBox="1"/>
          <p:nvPr/>
        </p:nvSpPr>
        <p:spPr>
          <a:xfrm>
            <a:off x="7251002" y="4805264"/>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76" name="文本框 75">
            <a:extLst>
              <a:ext uri="{FF2B5EF4-FFF2-40B4-BE49-F238E27FC236}">
                <a16:creationId xmlns:a16="http://schemas.microsoft.com/office/drawing/2014/main" id="{0D7789C3-B05E-468D-B103-5176ED3719A5}"/>
              </a:ext>
            </a:extLst>
          </p:cNvPr>
          <p:cNvSpPr txBox="1"/>
          <p:nvPr/>
        </p:nvSpPr>
        <p:spPr>
          <a:xfrm>
            <a:off x="8089693" y="3352121"/>
            <a:ext cx="609462" cy="830997"/>
          </a:xfrm>
          <a:prstGeom prst="rect">
            <a:avLst/>
          </a:prstGeom>
          <a:noFill/>
        </p:spPr>
        <p:txBody>
          <a:bodyPr wrap="square" rtlCol="0">
            <a:spAutoFit/>
          </a:bodyPr>
          <a:lstStyle/>
          <a:p>
            <a:r>
              <a:rPr lang="en-US" altLang="zh-CN" sz="4800" dirty="0"/>
              <a:t>…</a:t>
            </a:r>
            <a:endParaRPr lang="zh-CN" altLang="en-US" sz="4800" dirty="0"/>
          </a:p>
        </p:txBody>
      </p:sp>
      <p:sp>
        <p:nvSpPr>
          <p:cNvPr id="77" name="文本框 76">
            <a:extLst>
              <a:ext uri="{FF2B5EF4-FFF2-40B4-BE49-F238E27FC236}">
                <a16:creationId xmlns:a16="http://schemas.microsoft.com/office/drawing/2014/main" id="{95CACA5C-29BE-4BDC-9A0D-060911BDCB25}"/>
              </a:ext>
            </a:extLst>
          </p:cNvPr>
          <p:cNvSpPr txBox="1"/>
          <p:nvPr/>
        </p:nvSpPr>
        <p:spPr>
          <a:xfrm>
            <a:off x="9481509"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78" name="对象 77">
            <a:extLst>
              <a:ext uri="{FF2B5EF4-FFF2-40B4-BE49-F238E27FC236}">
                <a16:creationId xmlns:a16="http://schemas.microsoft.com/office/drawing/2014/main" id="{1A2E4B95-4DD3-472C-A2F8-92F1C859454F}"/>
              </a:ext>
            </a:extLst>
          </p:cNvPr>
          <p:cNvGraphicFramePr>
            <a:graphicFrameLocks noChangeAspect="1"/>
          </p:cNvGraphicFramePr>
          <p:nvPr>
            <p:extLst>
              <p:ext uri="{D42A27DB-BD31-4B8C-83A1-F6EECF244321}">
                <p14:modId xmlns:p14="http://schemas.microsoft.com/office/powerpoint/2010/main" val="945670875"/>
              </p:ext>
            </p:extLst>
          </p:nvPr>
        </p:nvGraphicFramePr>
        <p:xfrm>
          <a:off x="9611523" y="1767945"/>
          <a:ext cx="487622" cy="544989"/>
        </p:xfrm>
        <a:graphic>
          <a:graphicData uri="http://schemas.openxmlformats.org/presentationml/2006/ole">
            <mc:AlternateContent xmlns:mc="http://schemas.openxmlformats.org/markup-compatibility/2006">
              <mc:Choice xmlns:v="urn:schemas-microsoft-com:vml" Requires="v">
                <p:oleObj spid="_x0000_s5008" name="Equation" r:id="rId18" imgW="215640" imgH="241200" progId="Equation.DSMT4">
                  <p:embed/>
                </p:oleObj>
              </mc:Choice>
              <mc:Fallback>
                <p:oleObj name="Equation" r:id="rId18" imgW="215640" imgH="241200" progId="Equation.DSMT4">
                  <p:embed/>
                  <p:pic>
                    <p:nvPicPr>
                      <p:cNvPr id="223" name="对象 222">
                        <a:extLst>
                          <a:ext uri="{FF2B5EF4-FFF2-40B4-BE49-F238E27FC236}">
                            <a16:creationId xmlns:a16="http://schemas.microsoft.com/office/drawing/2014/main" id="{A8815326-F709-4315-B140-7939F54C5E8A}"/>
                          </a:ext>
                        </a:extLst>
                      </p:cNvPr>
                      <p:cNvPicPr/>
                      <p:nvPr/>
                    </p:nvPicPr>
                    <p:blipFill>
                      <a:blip r:embed="rId19"/>
                      <a:stretch>
                        <a:fillRect/>
                      </a:stretch>
                    </p:blipFill>
                    <p:spPr>
                      <a:xfrm>
                        <a:off x="9611523" y="1767945"/>
                        <a:ext cx="487622" cy="544989"/>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98920130-C2A2-42BA-B7B9-9C949F2A36EA}"/>
              </a:ext>
            </a:extLst>
          </p:cNvPr>
          <p:cNvSpPr txBox="1"/>
          <p:nvPr/>
        </p:nvSpPr>
        <p:spPr>
          <a:xfrm>
            <a:off x="9481509"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0" name="对象 79">
            <a:extLst>
              <a:ext uri="{FF2B5EF4-FFF2-40B4-BE49-F238E27FC236}">
                <a16:creationId xmlns:a16="http://schemas.microsoft.com/office/drawing/2014/main" id="{A1DCB493-42A2-4449-8412-9A7F87F3B3D0}"/>
              </a:ext>
            </a:extLst>
          </p:cNvPr>
          <p:cNvGraphicFramePr>
            <a:graphicFrameLocks noChangeAspect="1"/>
          </p:cNvGraphicFramePr>
          <p:nvPr>
            <p:extLst>
              <p:ext uri="{D42A27DB-BD31-4B8C-83A1-F6EECF244321}">
                <p14:modId xmlns:p14="http://schemas.microsoft.com/office/powerpoint/2010/main" val="1055112574"/>
              </p:ext>
            </p:extLst>
          </p:nvPr>
        </p:nvGraphicFramePr>
        <p:xfrm>
          <a:off x="9611523" y="2837387"/>
          <a:ext cx="487622" cy="544989"/>
        </p:xfrm>
        <a:graphic>
          <a:graphicData uri="http://schemas.openxmlformats.org/presentationml/2006/ole">
            <mc:AlternateContent xmlns:mc="http://schemas.openxmlformats.org/markup-compatibility/2006">
              <mc:Choice xmlns:v="urn:schemas-microsoft-com:vml" Requires="v">
                <p:oleObj spid="_x0000_s5009" name="Equation" r:id="rId20" imgW="215640" imgH="241200" progId="Equation.DSMT4">
                  <p:embed/>
                </p:oleObj>
              </mc:Choice>
              <mc:Fallback>
                <p:oleObj name="Equation" r:id="rId20" imgW="215640" imgH="241200" progId="Equation.DSMT4">
                  <p:embed/>
                  <p:pic>
                    <p:nvPicPr>
                      <p:cNvPr id="225" name="对象 224">
                        <a:extLst>
                          <a:ext uri="{FF2B5EF4-FFF2-40B4-BE49-F238E27FC236}">
                            <a16:creationId xmlns:a16="http://schemas.microsoft.com/office/drawing/2014/main" id="{E3210ADA-665E-4860-A7DB-62021D93E8A6}"/>
                          </a:ext>
                        </a:extLst>
                      </p:cNvPr>
                      <p:cNvPicPr/>
                      <p:nvPr/>
                    </p:nvPicPr>
                    <p:blipFill>
                      <a:blip r:embed="rId21"/>
                      <a:stretch>
                        <a:fillRect/>
                      </a:stretch>
                    </p:blipFill>
                    <p:spPr>
                      <a:xfrm>
                        <a:off x="9611523" y="2837387"/>
                        <a:ext cx="487622" cy="544989"/>
                      </a:xfrm>
                      <a:prstGeom prst="rect">
                        <a:avLst/>
                      </a:prstGeom>
                    </p:spPr>
                  </p:pic>
                </p:oleObj>
              </mc:Fallback>
            </mc:AlternateContent>
          </a:graphicData>
        </a:graphic>
      </p:graphicFrame>
      <p:sp>
        <p:nvSpPr>
          <p:cNvPr id="81" name="文本框 80">
            <a:extLst>
              <a:ext uri="{FF2B5EF4-FFF2-40B4-BE49-F238E27FC236}">
                <a16:creationId xmlns:a16="http://schemas.microsoft.com/office/drawing/2014/main" id="{A9425B90-B1AC-474A-83C3-3FAED02932E2}"/>
              </a:ext>
            </a:extLst>
          </p:cNvPr>
          <p:cNvSpPr txBox="1"/>
          <p:nvPr/>
        </p:nvSpPr>
        <p:spPr>
          <a:xfrm>
            <a:off x="9481509"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2" name="对象 81">
            <a:extLst>
              <a:ext uri="{FF2B5EF4-FFF2-40B4-BE49-F238E27FC236}">
                <a16:creationId xmlns:a16="http://schemas.microsoft.com/office/drawing/2014/main" id="{A2D69868-54D1-4781-8632-B6B7E3293107}"/>
              </a:ext>
            </a:extLst>
          </p:cNvPr>
          <p:cNvGraphicFramePr>
            <a:graphicFrameLocks noChangeAspect="1"/>
          </p:cNvGraphicFramePr>
          <p:nvPr>
            <p:extLst>
              <p:ext uri="{D42A27DB-BD31-4B8C-83A1-F6EECF244321}">
                <p14:modId xmlns:p14="http://schemas.microsoft.com/office/powerpoint/2010/main" val="346612100"/>
              </p:ext>
            </p:extLst>
          </p:nvPr>
        </p:nvGraphicFramePr>
        <p:xfrm>
          <a:off x="9611523" y="4504249"/>
          <a:ext cx="487622" cy="544989"/>
        </p:xfrm>
        <a:graphic>
          <a:graphicData uri="http://schemas.openxmlformats.org/presentationml/2006/ole">
            <mc:AlternateContent xmlns:mc="http://schemas.openxmlformats.org/markup-compatibility/2006">
              <mc:Choice xmlns:v="urn:schemas-microsoft-com:vml" Requires="v">
                <p:oleObj spid="_x0000_s5010" name="Equation" r:id="rId22" imgW="215640" imgH="241200" progId="Equation.DSMT4">
                  <p:embed/>
                </p:oleObj>
              </mc:Choice>
              <mc:Fallback>
                <p:oleObj name="Equation" r:id="rId22" imgW="215640" imgH="241200" progId="Equation.DSMT4">
                  <p:embed/>
                  <p:pic>
                    <p:nvPicPr>
                      <p:cNvPr id="227" name="对象 226">
                        <a:extLst>
                          <a:ext uri="{FF2B5EF4-FFF2-40B4-BE49-F238E27FC236}">
                            <a16:creationId xmlns:a16="http://schemas.microsoft.com/office/drawing/2014/main" id="{2B597F30-BEFD-4557-A00D-2544E26CE329}"/>
                          </a:ext>
                        </a:extLst>
                      </p:cNvPr>
                      <p:cNvPicPr/>
                      <p:nvPr/>
                    </p:nvPicPr>
                    <p:blipFill>
                      <a:blip r:embed="rId23"/>
                      <a:stretch>
                        <a:fillRect/>
                      </a:stretch>
                    </p:blipFill>
                    <p:spPr>
                      <a:xfrm>
                        <a:off x="9611523" y="4504249"/>
                        <a:ext cx="487622" cy="544989"/>
                      </a:xfrm>
                      <a:prstGeom prst="rect">
                        <a:avLst/>
                      </a:prstGeom>
                    </p:spPr>
                  </p:pic>
                </p:oleObj>
              </mc:Fallback>
            </mc:AlternateContent>
          </a:graphicData>
        </a:graphic>
      </p:graphicFrame>
      <p:cxnSp>
        <p:nvCxnSpPr>
          <p:cNvPr id="83" name="直接箭头连接符 82">
            <a:extLst>
              <a:ext uri="{FF2B5EF4-FFF2-40B4-BE49-F238E27FC236}">
                <a16:creationId xmlns:a16="http://schemas.microsoft.com/office/drawing/2014/main" id="{0B9CED28-5546-435A-8317-81CB95524E77}"/>
              </a:ext>
            </a:extLst>
          </p:cNvPr>
          <p:cNvCxnSpPr>
            <a:cxnSpLocks/>
            <a:stCxn id="65" idx="3"/>
            <a:endCxn id="77" idx="1"/>
          </p:cNvCxnSpPr>
          <p:nvPr/>
        </p:nvCxnSpPr>
        <p:spPr>
          <a:xfrm flipV="1">
            <a:off x="8891516" y="2019973"/>
            <a:ext cx="5899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4020520-F12E-40F2-BCA4-04F7E5A8245E}"/>
              </a:ext>
            </a:extLst>
          </p:cNvPr>
          <p:cNvSpPr txBox="1"/>
          <p:nvPr/>
        </p:nvSpPr>
        <p:spPr>
          <a:xfrm>
            <a:off x="8833437" y="2013159"/>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cxnSp>
        <p:nvCxnSpPr>
          <p:cNvPr id="86" name="直接箭头连接符 85">
            <a:extLst>
              <a:ext uri="{FF2B5EF4-FFF2-40B4-BE49-F238E27FC236}">
                <a16:creationId xmlns:a16="http://schemas.microsoft.com/office/drawing/2014/main" id="{FC4808F6-587F-4A9C-9131-418E1CD897A6}"/>
              </a:ext>
            </a:extLst>
          </p:cNvPr>
          <p:cNvCxnSpPr>
            <a:cxnSpLocks/>
            <a:stCxn id="68" idx="3"/>
            <a:endCxn id="79" idx="1"/>
          </p:cNvCxnSpPr>
          <p:nvPr/>
        </p:nvCxnSpPr>
        <p:spPr>
          <a:xfrm>
            <a:off x="8891516" y="3100093"/>
            <a:ext cx="589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22C5ABA-EF57-4C71-A762-017BDD02977C}"/>
              </a:ext>
            </a:extLst>
          </p:cNvPr>
          <p:cNvCxnSpPr>
            <a:cxnSpLocks/>
            <a:stCxn id="71" idx="3"/>
            <a:endCxn id="81" idx="1"/>
          </p:cNvCxnSpPr>
          <p:nvPr/>
        </p:nvCxnSpPr>
        <p:spPr>
          <a:xfrm>
            <a:off x="8886706" y="4776899"/>
            <a:ext cx="594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93A2DAB9-5476-49D7-8F60-9C7A6EE3F13C}"/>
              </a:ext>
            </a:extLst>
          </p:cNvPr>
          <p:cNvSpPr txBox="1"/>
          <p:nvPr/>
        </p:nvSpPr>
        <p:spPr>
          <a:xfrm>
            <a:off x="10777653"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89" name="直接箭头连接符 88">
            <a:extLst>
              <a:ext uri="{FF2B5EF4-FFF2-40B4-BE49-F238E27FC236}">
                <a16:creationId xmlns:a16="http://schemas.microsoft.com/office/drawing/2014/main" id="{07A85861-A89B-4525-983D-25ADB71CB5EE}"/>
              </a:ext>
            </a:extLst>
          </p:cNvPr>
          <p:cNvCxnSpPr>
            <a:cxnSpLocks/>
            <a:stCxn id="77" idx="3"/>
            <a:endCxn id="88" idx="1"/>
          </p:cNvCxnSpPr>
          <p:nvPr/>
        </p:nvCxnSpPr>
        <p:spPr>
          <a:xfrm>
            <a:off x="10201589" y="201997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BD38F927-20AD-44CC-9A44-4E09F7487D70}"/>
              </a:ext>
            </a:extLst>
          </p:cNvPr>
          <p:cNvSpPr txBox="1"/>
          <p:nvPr/>
        </p:nvSpPr>
        <p:spPr>
          <a:xfrm>
            <a:off x="10777653" y="2854897"/>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1" name="直接箭头连接符 90">
            <a:extLst>
              <a:ext uri="{FF2B5EF4-FFF2-40B4-BE49-F238E27FC236}">
                <a16:creationId xmlns:a16="http://schemas.microsoft.com/office/drawing/2014/main" id="{2024D4C4-BD2D-43FC-8B4D-416B6620DED2}"/>
              </a:ext>
            </a:extLst>
          </p:cNvPr>
          <p:cNvCxnSpPr>
            <a:cxnSpLocks/>
            <a:stCxn id="79" idx="3"/>
            <a:endCxn id="90" idx="1"/>
          </p:cNvCxnSpPr>
          <p:nvPr/>
        </p:nvCxnSpPr>
        <p:spPr>
          <a:xfrm>
            <a:off x="10201589" y="3100093"/>
            <a:ext cx="576064" cy="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B26D0AD0-0786-46AB-8DFC-4CA7BEB16801}"/>
              </a:ext>
            </a:extLst>
          </p:cNvPr>
          <p:cNvSpPr txBox="1"/>
          <p:nvPr/>
        </p:nvSpPr>
        <p:spPr>
          <a:xfrm>
            <a:off x="1077765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3" name="直接箭头连接符 92">
            <a:extLst>
              <a:ext uri="{FF2B5EF4-FFF2-40B4-BE49-F238E27FC236}">
                <a16:creationId xmlns:a16="http://schemas.microsoft.com/office/drawing/2014/main" id="{B98284E1-A02C-4F9D-8005-F631CC931D15}"/>
              </a:ext>
            </a:extLst>
          </p:cNvPr>
          <p:cNvCxnSpPr>
            <a:cxnSpLocks/>
            <a:stCxn id="81" idx="3"/>
            <a:endCxn id="92" idx="1"/>
          </p:cNvCxnSpPr>
          <p:nvPr/>
        </p:nvCxnSpPr>
        <p:spPr>
          <a:xfrm>
            <a:off x="10201589" y="477689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对象 93">
            <a:extLst>
              <a:ext uri="{FF2B5EF4-FFF2-40B4-BE49-F238E27FC236}">
                <a16:creationId xmlns:a16="http://schemas.microsoft.com/office/drawing/2014/main" id="{47709C46-3053-4DFF-89B7-DF859167825C}"/>
              </a:ext>
            </a:extLst>
          </p:cNvPr>
          <p:cNvGraphicFramePr>
            <a:graphicFrameLocks noChangeAspect="1"/>
          </p:cNvGraphicFramePr>
          <p:nvPr>
            <p:extLst>
              <p:ext uri="{D42A27DB-BD31-4B8C-83A1-F6EECF244321}">
                <p14:modId xmlns:p14="http://schemas.microsoft.com/office/powerpoint/2010/main" val="16492768"/>
              </p:ext>
            </p:extLst>
          </p:nvPr>
        </p:nvGraphicFramePr>
        <p:xfrm>
          <a:off x="10957512" y="1750098"/>
          <a:ext cx="360362" cy="539750"/>
        </p:xfrm>
        <a:graphic>
          <a:graphicData uri="http://schemas.openxmlformats.org/presentationml/2006/ole">
            <mc:AlternateContent xmlns:mc="http://schemas.openxmlformats.org/markup-compatibility/2006">
              <mc:Choice xmlns:v="urn:schemas-microsoft-com:vml" Requires="v">
                <p:oleObj spid="_x0000_s5011" name="Equation" r:id="rId24" imgW="190440" imgH="241200" progId="Equation.DSMT4">
                  <p:embed/>
                </p:oleObj>
              </mc:Choice>
              <mc:Fallback>
                <p:oleObj name="Equation" r:id="rId24" imgW="190440" imgH="241200" progId="Equation.DSMT4">
                  <p:embed/>
                  <p:pic>
                    <p:nvPicPr>
                      <p:cNvPr id="238" name="对象 237">
                        <a:extLst>
                          <a:ext uri="{FF2B5EF4-FFF2-40B4-BE49-F238E27FC236}">
                            <a16:creationId xmlns:a16="http://schemas.microsoft.com/office/drawing/2014/main" id="{CCB0A86E-6FB2-4514-B775-958F64BF8FB6}"/>
                          </a:ext>
                        </a:extLst>
                      </p:cNvPr>
                      <p:cNvPicPr/>
                      <p:nvPr/>
                    </p:nvPicPr>
                    <p:blipFill>
                      <a:blip r:embed="rId25"/>
                      <a:stretch>
                        <a:fillRect/>
                      </a:stretch>
                    </p:blipFill>
                    <p:spPr>
                      <a:xfrm>
                        <a:off x="10957512" y="1750098"/>
                        <a:ext cx="360362" cy="539750"/>
                      </a:xfrm>
                      <a:prstGeom prst="rect">
                        <a:avLst/>
                      </a:prstGeom>
                    </p:spPr>
                  </p:pic>
                </p:oleObj>
              </mc:Fallback>
            </mc:AlternateContent>
          </a:graphicData>
        </a:graphic>
      </p:graphicFrame>
      <p:sp>
        <p:nvSpPr>
          <p:cNvPr id="95" name="文本框 94">
            <a:extLst>
              <a:ext uri="{FF2B5EF4-FFF2-40B4-BE49-F238E27FC236}">
                <a16:creationId xmlns:a16="http://schemas.microsoft.com/office/drawing/2014/main" id="{5652D410-8314-4BFC-883B-26E1D001BB0C}"/>
              </a:ext>
            </a:extLst>
          </p:cNvPr>
          <p:cNvSpPr txBox="1"/>
          <p:nvPr/>
        </p:nvSpPr>
        <p:spPr>
          <a:xfrm>
            <a:off x="10162468" y="2022856"/>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6" name="文本框 95">
            <a:extLst>
              <a:ext uri="{FF2B5EF4-FFF2-40B4-BE49-F238E27FC236}">
                <a16:creationId xmlns:a16="http://schemas.microsoft.com/office/drawing/2014/main" id="{6993A359-E56B-4570-9238-EA6164B36644}"/>
              </a:ext>
            </a:extLst>
          </p:cNvPr>
          <p:cNvSpPr txBox="1"/>
          <p:nvPr/>
        </p:nvSpPr>
        <p:spPr>
          <a:xfrm>
            <a:off x="10143913" y="3090511"/>
            <a:ext cx="644087" cy="523220"/>
          </a:xfrm>
          <a:prstGeom prst="rect">
            <a:avLst/>
          </a:prstGeom>
          <a:noFill/>
        </p:spPr>
        <p:txBody>
          <a:bodyPr wrap="none" rtlCol="0">
            <a:spAutoFit/>
          </a:bodyPr>
          <a:lstStyle/>
          <a:p>
            <a:r>
              <a:rPr lang="en-US" altLang="zh-CN" sz="1400" dirty="0"/>
              <a:t>scores</a:t>
            </a:r>
            <a:endParaRPr lang="zh-CN" altLang="en-US" sz="1400" dirty="0"/>
          </a:p>
          <a:p>
            <a:endParaRPr lang="zh-CN" altLang="en-US" sz="1400" dirty="0"/>
          </a:p>
        </p:txBody>
      </p:sp>
      <p:sp>
        <p:nvSpPr>
          <p:cNvPr id="97" name="文本框 96">
            <a:extLst>
              <a:ext uri="{FF2B5EF4-FFF2-40B4-BE49-F238E27FC236}">
                <a16:creationId xmlns:a16="http://schemas.microsoft.com/office/drawing/2014/main" id="{BBE9D45F-D42D-4DE2-BC9C-497CA3550218}"/>
              </a:ext>
            </a:extLst>
          </p:cNvPr>
          <p:cNvSpPr txBox="1"/>
          <p:nvPr/>
        </p:nvSpPr>
        <p:spPr>
          <a:xfrm>
            <a:off x="10162468" y="4762865"/>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8" name="文本框 97">
            <a:extLst>
              <a:ext uri="{FF2B5EF4-FFF2-40B4-BE49-F238E27FC236}">
                <a16:creationId xmlns:a16="http://schemas.microsoft.com/office/drawing/2014/main" id="{46128D26-2D6A-4E43-B32F-3BE396C0A0AF}"/>
              </a:ext>
            </a:extLst>
          </p:cNvPr>
          <p:cNvSpPr txBox="1"/>
          <p:nvPr/>
        </p:nvSpPr>
        <p:spPr>
          <a:xfrm>
            <a:off x="4374152" y="3238541"/>
            <a:ext cx="126829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Bootstrap</a:t>
            </a:r>
            <a:endParaRPr lang="zh-CN" altLang="en-US" dirty="0">
              <a:latin typeface="微软雅黑" panose="020B0503020204020204" pitchFamily="34" charset="-122"/>
              <a:ea typeface="微软雅黑" panose="020B0503020204020204" pitchFamily="34" charset="-122"/>
            </a:endParaRPr>
          </a:p>
        </p:txBody>
      </p:sp>
      <p:graphicFrame>
        <p:nvGraphicFramePr>
          <p:cNvPr id="99" name="对象 98">
            <a:extLst>
              <a:ext uri="{FF2B5EF4-FFF2-40B4-BE49-F238E27FC236}">
                <a16:creationId xmlns:a16="http://schemas.microsoft.com/office/drawing/2014/main" id="{B3293028-8A56-4575-BA7F-23094079EE72}"/>
              </a:ext>
            </a:extLst>
          </p:cNvPr>
          <p:cNvGraphicFramePr>
            <a:graphicFrameLocks noChangeAspect="1"/>
          </p:cNvGraphicFramePr>
          <p:nvPr>
            <p:extLst>
              <p:ext uri="{D42A27DB-BD31-4B8C-83A1-F6EECF244321}">
                <p14:modId xmlns:p14="http://schemas.microsoft.com/office/powerpoint/2010/main" val="1060284848"/>
              </p:ext>
            </p:extLst>
          </p:nvPr>
        </p:nvGraphicFramePr>
        <p:xfrm>
          <a:off x="10957512" y="2856112"/>
          <a:ext cx="396019" cy="501624"/>
        </p:xfrm>
        <a:graphic>
          <a:graphicData uri="http://schemas.openxmlformats.org/presentationml/2006/ole">
            <mc:AlternateContent xmlns:mc="http://schemas.openxmlformats.org/markup-compatibility/2006">
              <mc:Choice xmlns:v="urn:schemas-microsoft-com:vml" Requires="v">
                <p:oleObj spid="_x0000_s5012" name="Equation" r:id="rId26" imgW="190440" imgH="241200" progId="Equation.DSMT4">
                  <p:embed/>
                </p:oleObj>
              </mc:Choice>
              <mc:Fallback>
                <p:oleObj name="Equation" r:id="rId26" imgW="190440" imgH="241200" progId="Equation.DSMT4">
                  <p:embed/>
                  <p:pic>
                    <p:nvPicPr>
                      <p:cNvPr id="245" name="对象 244">
                        <a:extLst>
                          <a:ext uri="{FF2B5EF4-FFF2-40B4-BE49-F238E27FC236}">
                            <a16:creationId xmlns:a16="http://schemas.microsoft.com/office/drawing/2014/main" id="{AC96F8CB-F855-4DB2-B2A8-14DBA36569FA}"/>
                          </a:ext>
                        </a:extLst>
                      </p:cNvPr>
                      <p:cNvPicPr/>
                      <p:nvPr/>
                    </p:nvPicPr>
                    <p:blipFill>
                      <a:blip r:embed="rId27"/>
                      <a:stretch>
                        <a:fillRect/>
                      </a:stretch>
                    </p:blipFill>
                    <p:spPr>
                      <a:xfrm>
                        <a:off x="10957512" y="2856112"/>
                        <a:ext cx="396019" cy="501624"/>
                      </a:xfrm>
                      <a:prstGeom prst="rect">
                        <a:avLst/>
                      </a:prstGeom>
                    </p:spPr>
                  </p:pic>
                </p:oleObj>
              </mc:Fallback>
            </mc:AlternateContent>
          </a:graphicData>
        </a:graphic>
      </p:graphicFrame>
      <p:graphicFrame>
        <p:nvGraphicFramePr>
          <p:cNvPr id="100" name="对象 99">
            <a:extLst>
              <a:ext uri="{FF2B5EF4-FFF2-40B4-BE49-F238E27FC236}">
                <a16:creationId xmlns:a16="http://schemas.microsoft.com/office/drawing/2014/main" id="{5D5A36D2-EC3B-4374-9755-F9F43A1F7FC9}"/>
              </a:ext>
            </a:extLst>
          </p:cNvPr>
          <p:cNvGraphicFramePr>
            <a:graphicFrameLocks noChangeAspect="1"/>
          </p:cNvGraphicFramePr>
          <p:nvPr>
            <p:extLst>
              <p:ext uri="{D42A27DB-BD31-4B8C-83A1-F6EECF244321}">
                <p14:modId xmlns:p14="http://schemas.microsoft.com/office/powerpoint/2010/main" val="418362370"/>
              </p:ext>
            </p:extLst>
          </p:nvPr>
        </p:nvGraphicFramePr>
        <p:xfrm>
          <a:off x="10970417" y="4512425"/>
          <a:ext cx="415855" cy="526750"/>
        </p:xfrm>
        <a:graphic>
          <a:graphicData uri="http://schemas.openxmlformats.org/presentationml/2006/ole">
            <mc:AlternateContent xmlns:mc="http://schemas.openxmlformats.org/markup-compatibility/2006">
              <mc:Choice xmlns:v="urn:schemas-microsoft-com:vml" Requires="v">
                <p:oleObj spid="_x0000_s5013" name="Equation" r:id="rId28" imgW="190440" imgH="241200" progId="Equation.DSMT4">
                  <p:embed/>
                </p:oleObj>
              </mc:Choice>
              <mc:Fallback>
                <p:oleObj name="Equation" r:id="rId28" imgW="190440" imgH="241200" progId="Equation.DSMT4">
                  <p:embed/>
                  <p:pic>
                    <p:nvPicPr>
                      <p:cNvPr id="246" name="对象 245">
                        <a:extLst>
                          <a:ext uri="{FF2B5EF4-FFF2-40B4-BE49-F238E27FC236}">
                            <a16:creationId xmlns:a16="http://schemas.microsoft.com/office/drawing/2014/main" id="{5AF87E79-9779-4E28-A48F-BD1DB1255EC9}"/>
                          </a:ext>
                        </a:extLst>
                      </p:cNvPr>
                      <p:cNvPicPr/>
                      <p:nvPr/>
                    </p:nvPicPr>
                    <p:blipFill>
                      <a:blip r:embed="rId29"/>
                      <a:stretch>
                        <a:fillRect/>
                      </a:stretch>
                    </p:blipFill>
                    <p:spPr>
                      <a:xfrm>
                        <a:off x="10970417" y="4512425"/>
                        <a:ext cx="415855" cy="526750"/>
                      </a:xfrm>
                      <a:prstGeom prst="rect">
                        <a:avLst/>
                      </a:prstGeom>
                    </p:spPr>
                  </p:pic>
                </p:oleObj>
              </mc:Fallback>
            </mc:AlternateContent>
          </a:graphicData>
        </a:graphic>
      </p:graphicFrame>
      <p:sp>
        <p:nvSpPr>
          <p:cNvPr id="101" name="文本框 100">
            <a:extLst>
              <a:ext uri="{FF2B5EF4-FFF2-40B4-BE49-F238E27FC236}">
                <a16:creationId xmlns:a16="http://schemas.microsoft.com/office/drawing/2014/main" id="{57ABD109-9D2B-4DE2-94E2-9ECDE9D8276E}"/>
              </a:ext>
            </a:extLst>
          </p:cNvPr>
          <p:cNvSpPr txBox="1"/>
          <p:nvPr/>
        </p:nvSpPr>
        <p:spPr>
          <a:xfrm>
            <a:off x="8837923" y="3087995"/>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2" name="文本框 101">
            <a:extLst>
              <a:ext uri="{FF2B5EF4-FFF2-40B4-BE49-F238E27FC236}">
                <a16:creationId xmlns:a16="http://schemas.microsoft.com/office/drawing/2014/main" id="{DE7CC2EE-0D63-4339-B4E6-33A23FBDBCBA}"/>
              </a:ext>
            </a:extLst>
          </p:cNvPr>
          <p:cNvSpPr txBox="1"/>
          <p:nvPr/>
        </p:nvSpPr>
        <p:spPr>
          <a:xfrm>
            <a:off x="8817712" y="4800874"/>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3" name="文本框 102">
            <a:extLst>
              <a:ext uri="{FF2B5EF4-FFF2-40B4-BE49-F238E27FC236}">
                <a16:creationId xmlns:a16="http://schemas.microsoft.com/office/drawing/2014/main" id="{5E7CE60A-A2B3-40FB-AFA9-CB73232111C2}"/>
              </a:ext>
            </a:extLst>
          </p:cNvPr>
          <p:cNvSpPr txBox="1"/>
          <p:nvPr/>
        </p:nvSpPr>
        <p:spPr>
          <a:xfrm>
            <a:off x="7862535" y="1840481"/>
            <a:ext cx="1083438" cy="369332"/>
          </a:xfrm>
          <a:prstGeom prst="rect">
            <a:avLst/>
          </a:prstGeom>
          <a:noFill/>
        </p:spPr>
        <p:txBody>
          <a:bodyPr wrap="none" rtlCol="0">
            <a:spAutoFit/>
          </a:bodyPr>
          <a:lstStyle/>
          <a:p>
            <a:r>
              <a:rPr lang="en-US" altLang="zh-CN" dirty="0"/>
              <a:t>Estimator</a:t>
            </a:r>
            <a:endParaRPr lang="zh-CN" altLang="en-US" dirty="0"/>
          </a:p>
        </p:txBody>
      </p:sp>
      <p:sp>
        <p:nvSpPr>
          <p:cNvPr id="104" name="文本框 103">
            <a:extLst>
              <a:ext uri="{FF2B5EF4-FFF2-40B4-BE49-F238E27FC236}">
                <a16:creationId xmlns:a16="http://schemas.microsoft.com/office/drawing/2014/main" id="{2AA7139C-CA5C-4B63-AAC5-3C9C639C593A}"/>
              </a:ext>
            </a:extLst>
          </p:cNvPr>
          <p:cNvSpPr txBox="1"/>
          <p:nvPr/>
        </p:nvSpPr>
        <p:spPr>
          <a:xfrm>
            <a:off x="7861526" y="2906248"/>
            <a:ext cx="1083438" cy="369332"/>
          </a:xfrm>
          <a:prstGeom prst="rect">
            <a:avLst/>
          </a:prstGeom>
          <a:noFill/>
        </p:spPr>
        <p:txBody>
          <a:bodyPr wrap="none" rtlCol="0">
            <a:spAutoFit/>
          </a:bodyPr>
          <a:lstStyle/>
          <a:p>
            <a:r>
              <a:rPr lang="en-US" altLang="zh-CN" dirty="0"/>
              <a:t>Estimator</a:t>
            </a:r>
            <a:endParaRPr lang="zh-CN" altLang="en-US" dirty="0"/>
          </a:p>
        </p:txBody>
      </p:sp>
      <p:sp>
        <p:nvSpPr>
          <p:cNvPr id="105" name="文本框 104">
            <a:extLst>
              <a:ext uri="{FF2B5EF4-FFF2-40B4-BE49-F238E27FC236}">
                <a16:creationId xmlns:a16="http://schemas.microsoft.com/office/drawing/2014/main" id="{782F0E1E-BB41-43F2-A4DB-FD75A066568E}"/>
              </a:ext>
            </a:extLst>
          </p:cNvPr>
          <p:cNvSpPr txBox="1"/>
          <p:nvPr/>
        </p:nvSpPr>
        <p:spPr>
          <a:xfrm>
            <a:off x="7849577" y="4611185"/>
            <a:ext cx="1083438" cy="369332"/>
          </a:xfrm>
          <a:prstGeom prst="rect">
            <a:avLst/>
          </a:prstGeom>
          <a:noFill/>
        </p:spPr>
        <p:txBody>
          <a:bodyPr wrap="none" rtlCol="0">
            <a:spAutoFit/>
          </a:bodyPr>
          <a:lstStyle/>
          <a:p>
            <a:r>
              <a:rPr lang="en-US" altLang="zh-CN" dirty="0"/>
              <a:t>Estimator</a:t>
            </a:r>
            <a:endParaRPr lang="zh-CN" altLang="en-US" dirty="0"/>
          </a:p>
        </p:txBody>
      </p:sp>
      <p:sp>
        <p:nvSpPr>
          <p:cNvPr id="107" name="文本框 106">
            <a:extLst>
              <a:ext uri="{FF2B5EF4-FFF2-40B4-BE49-F238E27FC236}">
                <a16:creationId xmlns:a16="http://schemas.microsoft.com/office/drawing/2014/main" id="{F2F30FEB-80A0-415C-9DCF-3007B066F709}"/>
              </a:ext>
            </a:extLst>
          </p:cNvPr>
          <p:cNvSpPr txBox="1"/>
          <p:nvPr/>
        </p:nvSpPr>
        <p:spPr>
          <a:xfrm>
            <a:off x="1982296" y="2778559"/>
            <a:ext cx="1000572" cy="9139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108" name="对象 107">
            <a:extLst>
              <a:ext uri="{FF2B5EF4-FFF2-40B4-BE49-F238E27FC236}">
                <a16:creationId xmlns:a16="http://schemas.microsoft.com/office/drawing/2014/main" id="{4BC8602D-0B48-4B28-9070-D7EFE0219CA5}"/>
              </a:ext>
            </a:extLst>
          </p:cNvPr>
          <p:cNvGraphicFramePr>
            <a:graphicFrameLocks noChangeAspect="1"/>
          </p:cNvGraphicFramePr>
          <p:nvPr>
            <p:extLst>
              <p:ext uri="{D42A27DB-BD31-4B8C-83A1-F6EECF244321}">
                <p14:modId xmlns:p14="http://schemas.microsoft.com/office/powerpoint/2010/main" val="1950040834"/>
              </p:ext>
            </p:extLst>
          </p:nvPr>
        </p:nvGraphicFramePr>
        <p:xfrm>
          <a:off x="1987815" y="2704522"/>
          <a:ext cx="956099" cy="1147319"/>
        </p:xfrm>
        <a:graphic>
          <a:graphicData uri="http://schemas.openxmlformats.org/presentationml/2006/ole">
            <mc:AlternateContent xmlns:mc="http://schemas.openxmlformats.org/markup-compatibility/2006">
              <mc:Choice xmlns:v="urn:schemas-microsoft-com:vml" Requires="v">
                <p:oleObj spid="_x0000_s5014" name="Equation" r:id="rId8" imgW="190440" imgH="228600" progId="Equation.DSMT4">
                  <p:embed/>
                </p:oleObj>
              </mc:Choice>
              <mc:Fallback>
                <p:oleObj name="Equation" r:id="rId8" imgW="190440" imgH="228600" progId="Equation.DSMT4">
                  <p:embed/>
                  <p:pic>
                    <p:nvPicPr>
                      <p:cNvPr id="256" name="对象 255">
                        <a:extLst>
                          <a:ext uri="{FF2B5EF4-FFF2-40B4-BE49-F238E27FC236}">
                            <a16:creationId xmlns:a16="http://schemas.microsoft.com/office/drawing/2014/main" id="{B5FD044E-1F44-413E-8D40-564BFB0F71C9}"/>
                          </a:ext>
                        </a:extLst>
                      </p:cNvPr>
                      <p:cNvPicPr/>
                      <p:nvPr/>
                    </p:nvPicPr>
                    <p:blipFill>
                      <a:blip r:embed="rId9"/>
                      <a:stretch>
                        <a:fillRect/>
                      </a:stretch>
                    </p:blipFill>
                    <p:spPr>
                      <a:xfrm>
                        <a:off x="1987815" y="2704522"/>
                        <a:ext cx="956099" cy="1147319"/>
                      </a:xfrm>
                      <a:prstGeom prst="rect">
                        <a:avLst/>
                      </a:prstGeom>
                    </p:spPr>
                  </p:pic>
                </p:oleObj>
              </mc:Fallback>
            </mc:AlternateContent>
          </a:graphicData>
        </a:graphic>
      </p:graphicFrame>
    </p:spTree>
    <p:extLst>
      <p:ext uri="{BB962C8B-B14F-4D97-AF65-F5344CB8AC3E}">
        <p14:creationId xmlns:p14="http://schemas.microsoft.com/office/powerpoint/2010/main" val="314998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选取可靠正样本的过程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75" name="对象 74">
            <a:extLst>
              <a:ext uri="{FF2B5EF4-FFF2-40B4-BE49-F238E27FC236}">
                <a16:creationId xmlns:a16="http://schemas.microsoft.com/office/drawing/2014/main" id="{EF791E74-51C2-4571-A8EE-749933228287}"/>
              </a:ext>
            </a:extLst>
          </p:cNvPr>
          <p:cNvGraphicFramePr>
            <a:graphicFrameLocks noChangeAspect="1"/>
          </p:cNvGraphicFramePr>
          <p:nvPr>
            <p:extLst>
              <p:ext uri="{D42A27DB-BD31-4B8C-83A1-F6EECF244321}">
                <p14:modId xmlns:p14="http://schemas.microsoft.com/office/powerpoint/2010/main" val="2843833544"/>
              </p:ext>
            </p:extLst>
          </p:nvPr>
        </p:nvGraphicFramePr>
        <p:xfrm>
          <a:off x="6762750" y="3161788"/>
          <a:ext cx="4335411" cy="415925"/>
        </p:xfrm>
        <a:graphic>
          <a:graphicData uri="http://schemas.openxmlformats.org/presentationml/2006/ole">
            <mc:AlternateContent xmlns:mc="http://schemas.openxmlformats.org/markup-compatibility/2006">
              <mc:Choice xmlns:v="urn:schemas-microsoft-com:vml" Requires="v">
                <p:oleObj spid="_x0000_s5314" name="Equation" r:id="rId4" imgW="2654280" imgH="228600" progId="Equation.DSMT4">
                  <p:embed/>
                </p:oleObj>
              </mc:Choice>
              <mc:Fallback>
                <p:oleObj name="Equation" r:id="rId4" imgW="2654280" imgH="228600" progId="Equation.DSMT4">
                  <p:embed/>
                  <p:pic>
                    <p:nvPicPr>
                      <p:cNvPr id="74" name="对象 73">
                        <a:extLst>
                          <a:ext uri="{FF2B5EF4-FFF2-40B4-BE49-F238E27FC236}">
                            <a16:creationId xmlns:a16="http://schemas.microsoft.com/office/drawing/2014/main" id="{92706C4C-D28D-4323-A41A-FA1A663E03A9}"/>
                          </a:ext>
                        </a:extLst>
                      </p:cNvPr>
                      <p:cNvPicPr/>
                      <p:nvPr/>
                    </p:nvPicPr>
                    <p:blipFill>
                      <a:blip r:embed="rId5"/>
                      <a:stretch>
                        <a:fillRect/>
                      </a:stretch>
                    </p:blipFill>
                    <p:spPr>
                      <a:xfrm>
                        <a:off x="6762750" y="3161788"/>
                        <a:ext cx="4335411" cy="415925"/>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2B71490F-F955-4673-90FC-F36ACA425E2B}"/>
              </a:ext>
            </a:extLst>
          </p:cNvPr>
          <p:cNvGraphicFramePr>
            <a:graphicFrameLocks noChangeAspect="1"/>
          </p:cNvGraphicFramePr>
          <p:nvPr>
            <p:extLst>
              <p:ext uri="{D42A27DB-BD31-4B8C-83A1-F6EECF244321}">
                <p14:modId xmlns:p14="http://schemas.microsoft.com/office/powerpoint/2010/main" val="1753101155"/>
              </p:ext>
            </p:extLst>
          </p:nvPr>
        </p:nvGraphicFramePr>
        <p:xfrm>
          <a:off x="7152200" y="4077982"/>
          <a:ext cx="2587625" cy="622300"/>
        </p:xfrm>
        <a:graphic>
          <a:graphicData uri="http://schemas.openxmlformats.org/presentationml/2006/ole">
            <mc:AlternateContent xmlns:mc="http://schemas.openxmlformats.org/markup-compatibility/2006">
              <mc:Choice xmlns:v="urn:schemas-microsoft-com:vml" Requires="v">
                <p:oleObj spid="_x0000_s5315" name="Equation" r:id="rId6" imgW="1002960" imgH="241200" progId="Equation.DSMT4">
                  <p:embed/>
                </p:oleObj>
              </mc:Choice>
              <mc:Fallback>
                <p:oleObj name="Equation" r:id="rId6" imgW="1002960" imgH="241200" progId="Equation.DSMT4">
                  <p:embed/>
                  <p:pic>
                    <p:nvPicPr>
                      <p:cNvPr id="75" name="对象 74">
                        <a:extLst>
                          <a:ext uri="{FF2B5EF4-FFF2-40B4-BE49-F238E27FC236}">
                            <a16:creationId xmlns:a16="http://schemas.microsoft.com/office/drawing/2014/main" id="{7246CB61-9297-4408-B1C0-03CF30373477}"/>
                          </a:ext>
                        </a:extLst>
                      </p:cNvPr>
                      <p:cNvPicPr/>
                      <p:nvPr/>
                    </p:nvPicPr>
                    <p:blipFill>
                      <a:blip r:embed="rId7"/>
                      <a:stretch>
                        <a:fillRect/>
                      </a:stretch>
                    </p:blipFill>
                    <p:spPr>
                      <a:xfrm>
                        <a:off x="7152200" y="4077982"/>
                        <a:ext cx="2587625" cy="62230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90ED761E-2976-4358-8797-1CF174CFB795}"/>
              </a:ext>
            </a:extLst>
          </p:cNvPr>
          <p:cNvGrpSpPr/>
          <p:nvPr/>
        </p:nvGrpSpPr>
        <p:grpSpPr>
          <a:xfrm>
            <a:off x="2065866" y="2996566"/>
            <a:ext cx="4313687" cy="1758950"/>
            <a:chOff x="2065866" y="2657353"/>
            <a:chExt cx="4313687" cy="1758950"/>
          </a:xfrm>
        </p:grpSpPr>
        <p:graphicFrame>
          <p:nvGraphicFramePr>
            <p:cNvPr id="73" name="对象 72">
              <a:extLst>
                <a:ext uri="{FF2B5EF4-FFF2-40B4-BE49-F238E27FC236}">
                  <a16:creationId xmlns:a16="http://schemas.microsoft.com/office/drawing/2014/main" id="{0BFDAD4E-FB24-4832-82A7-A6F64989C537}"/>
                </a:ext>
              </a:extLst>
            </p:cNvPr>
            <p:cNvGraphicFramePr>
              <a:graphicFrameLocks noChangeAspect="1"/>
            </p:cNvGraphicFramePr>
            <p:nvPr>
              <p:extLst>
                <p:ext uri="{D42A27DB-BD31-4B8C-83A1-F6EECF244321}">
                  <p14:modId xmlns:p14="http://schemas.microsoft.com/office/powerpoint/2010/main" val="4087149904"/>
                </p:ext>
              </p:extLst>
            </p:nvPr>
          </p:nvGraphicFramePr>
          <p:xfrm>
            <a:off x="2065866" y="2657353"/>
            <a:ext cx="2825750" cy="1758950"/>
          </p:xfrm>
          <a:graphic>
            <a:graphicData uri="http://schemas.openxmlformats.org/presentationml/2006/ole">
              <mc:AlternateContent xmlns:mc="http://schemas.openxmlformats.org/markup-compatibility/2006">
                <mc:Choice xmlns:v="urn:schemas-microsoft-com:vml" Requires="v">
                  <p:oleObj spid="_x0000_s5316" name="Equation" r:id="rId8" imgW="1346040" imgH="838080" progId="Equation.DSMT4">
                    <p:embed/>
                  </p:oleObj>
                </mc:Choice>
                <mc:Fallback>
                  <p:oleObj name="Equation" r:id="rId8" imgW="1346040" imgH="838080" progId="Equation.DSMT4">
                    <p:embed/>
                    <p:pic>
                      <p:nvPicPr>
                        <p:cNvPr id="72" name="对象 71">
                          <a:extLst>
                            <a:ext uri="{FF2B5EF4-FFF2-40B4-BE49-F238E27FC236}">
                              <a16:creationId xmlns:a16="http://schemas.microsoft.com/office/drawing/2014/main" id="{2CE64E93-45CA-477D-A52C-39C752A947C1}"/>
                            </a:ext>
                          </a:extLst>
                        </p:cNvPr>
                        <p:cNvPicPr/>
                        <p:nvPr/>
                      </p:nvPicPr>
                      <p:blipFill>
                        <a:blip r:embed="rId9"/>
                        <a:stretch>
                          <a:fillRect/>
                        </a:stretch>
                      </p:blipFill>
                      <p:spPr>
                        <a:xfrm>
                          <a:off x="2065866" y="2657353"/>
                          <a:ext cx="2825750" cy="1758950"/>
                        </a:xfrm>
                        <a:prstGeom prst="rect">
                          <a:avLst/>
                        </a:prstGeom>
                      </p:spPr>
                    </p:pic>
                  </p:oleObj>
                </mc:Fallback>
              </mc:AlternateContent>
            </a:graphicData>
          </a:graphic>
        </p:graphicFrame>
        <p:sp>
          <p:nvSpPr>
            <p:cNvPr id="109" name="文本框 108">
              <a:extLst>
                <a:ext uri="{FF2B5EF4-FFF2-40B4-BE49-F238E27FC236}">
                  <a16:creationId xmlns:a16="http://schemas.microsoft.com/office/drawing/2014/main" id="{6EE4880E-D90F-4181-AADC-7EA98DD3DE2C}"/>
                </a:ext>
              </a:extLst>
            </p:cNvPr>
            <p:cNvSpPr txBox="1"/>
            <p:nvPr/>
          </p:nvSpPr>
          <p:spPr>
            <a:xfrm>
              <a:off x="5470415" y="3352162"/>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grpSp>
      <p:sp>
        <p:nvSpPr>
          <p:cNvPr id="112" name="文本框 111">
            <a:extLst>
              <a:ext uri="{FF2B5EF4-FFF2-40B4-BE49-F238E27FC236}">
                <a16:creationId xmlns:a16="http://schemas.microsoft.com/office/drawing/2014/main" id="{3794037A-1FA0-4A55-8192-7F1C05BFC6B0}"/>
              </a:ext>
            </a:extLst>
          </p:cNvPr>
          <p:cNvSpPr txBox="1"/>
          <p:nvPr/>
        </p:nvSpPr>
        <p:spPr>
          <a:xfrm>
            <a:off x="11282862" y="3183657"/>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4430DF5-938E-44BA-A7DF-76FEDA529B54}"/>
                  </a:ext>
                </a:extLst>
              </p:cNvPr>
              <p:cNvSpPr txBox="1"/>
              <p:nvPr/>
            </p:nvSpPr>
            <p:spPr>
              <a:xfrm>
                <a:off x="2099169" y="2132254"/>
                <a:ext cx="39968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计算每个未标记样本</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𝑢</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为正样本的概率</a:t>
                </a:r>
              </a:p>
            </p:txBody>
          </p:sp>
        </mc:Choice>
        <mc:Fallback xmlns="">
          <p:sp>
            <p:nvSpPr>
              <p:cNvPr id="110" name="文本框 109">
                <a:extLst>
                  <a:ext uri="{FF2B5EF4-FFF2-40B4-BE49-F238E27FC236}">
                    <a16:creationId xmlns:a16="http://schemas.microsoft.com/office/drawing/2014/main" id="{D4430DF5-938E-44BA-A7DF-76FEDA529B54}"/>
                  </a:ext>
                </a:extLst>
              </p:cNvPr>
              <p:cNvSpPr txBox="1">
                <a:spLocks noRot="1" noChangeAspect="1" noMove="1" noResize="1" noEditPoints="1" noAdjustHandles="1" noChangeArrowheads="1" noChangeShapeType="1" noTextEdit="1"/>
              </p:cNvSpPr>
              <p:nvPr/>
            </p:nvSpPr>
            <p:spPr>
              <a:xfrm>
                <a:off x="2099169" y="2132254"/>
                <a:ext cx="3996831" cy="369332"/>
              </a:xfrm>
              <a:prstGeom prst="rect">
                <a:avLst/>
              </a:prstGeom>
              <a:blipFill>
                <a:blip r:embed="rId10"/>
                <a:stretch>
                  <a:fillRect l="-1064" t="-8065" r="-1216"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ED2FA308-40C7-4241-9BF4-07F6FD27E537}"/>
                  </a:ext>
                </a:extLst>
              </p:cNvPr>
              <p:cNvSpPr txBox="1"/>
              <p:nvPr/>
            </p:nvSpPr>
            <p:spPr>
              <a:xfrm>
                <a:off x="6825298" y="2132254"/>
                <a:ext cx="45825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选择排名前</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a:latin typeface="Cambria Math" panose="02040503050406030204" pitchFamily="18" charset="0"/>
                        <a:ea typeface="微软雅黑" panose="020B0503020204020204" pitchFamily="34" charset="-122"/>
                        <a:cs typeface="微软雅黑" panose="020B0503020204020204" pitchFamily="34" charset="-122"/>
                      </a:rPr>
                      <m:t>|×</m:t>
                    </m:r>
                    <m:r>
                      <a:rPr lang="en-US" altLang="zh-CN">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的样本加入正样本集合</a:t>
                </a:r>
              </a:p>
            </p:txBody>
          </p:sp>
        </mc:Choice>
        <mc:Fallback xmlns="">
          <p:sp>
            <p:nvSpPr>
              <p:cNvPr id="111" name="文本框 110">
                <a:extLst>
                  <a:ext uri="{FF2B5EF4-FFF2-40B4-BE49-F238E27FC236}">
                    <a16:creationId xmlns:a16="http://schemas.microsoft.com/office/drawing/2014/main" id="{ED2FA308-40C7-4241-9BF4-07F6FD27E537}"/>
                  </a:ext>
                </a:extLst>
              </p:cNvPr>
              <p:cNvSpPr txBox="1">
                <a:spLocks noRot="1" noChangeAspect="1" noMove="1" noResize="1" noEditPoints="1" noAdjustHandles="1" noChangeArrowheads="1" noChangeShapeType="1" noTextEdit="1"/>
              </p:cNvSpPr>
              <p:nvPr/>
            </p:nvSpPr>
            <p:spPr>
              <a:xfrm>
                <a:off x="6825298" y="2132254"/>
                <a:ext cx="4582579" cy="369332"/>
              </a:xfrm>
              <a:prstGeom prst="rect">
                <a:avLst/>
              </a:prstGeom>
              <a:blipFill>
                <a:blip r:embed="rId11"/>
                <a:stretch>
                  <a:fillRect l="-1062" t="-8065" b="-24194"/>
                </a:stretch>
              </a:blipFill>
            </p:spPr>
            <p:txBody>
              <a:bodyPr/>
              <a:lstStyle/>
              <a:p>
                <a:r>
                  <a:rPr lang="zh-CN" altLang="en-US">
                    <a:noFill/>
                  </a:rPr>
                  <a:t> </a:t>
                </a:r>
              </a:p>
            </p:txBody>
          </p:sp>
        </mc:Fallback>
      </mc:AlternateContent>
      <p:sp>
        <p:nvSpPr>
          <p:cNvPr id="113" name="文本框 112">
            <a:extLst>
              <a:ext uri="{FF2B5EF4-FFF2-40B4-BE49-F238E27FC236}">
                <a16:creationId xmlns:a16="http://schemas.microsoft.com/office/drawing/2014/main" id="{28CB524B-A66A-40B5-98D7-DBACB5919CCC}"/>
              </a:ext>
            </a:extLst>
          </p:cNvPr>
          <p:cNvSpPr txBox="1"/>
          <p:nvPr/>
        </p:nvSpPr>
        <p:spPr>
          <a:xfrm>
            <a:off x="11282862" y="4204466"/>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Tree>
    <p:extLst>
      <p:ext uri="{BB962C8B-B14F-4D97-AF65-F5344CB8AC3E}">
        <p14:creationId xmlns:p14="http://schemas.microsoft.com/office/powerpoint/2010/main" val="383789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p>
        </p:txBody>
      </p:sp>
      <p:sp>
        <p:nvSpPr>
          <p:cNvPr id="12" name="文本框 11"/>
          <p:cNvSpPr txBox="1"/>
          <p:nvPr/>
        </p:nvSpPr>
        <p:spPr>
          <a:xfrm>
            <a:off x="5636237" y="3151879"/>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研究现状</a:t>
            </a:r>
          </a:p>
        </p:txBody>
      </p:sp>
      <p:sp>
        <p:nvSpPr>
          <p:cNvPr id="13" name="文本框 12"/>
          <p:cNvSpPr txBox="1"/>
          <p:nvPr/>
        </p:nvSpPr>
        <p:spPr>
          <a:xfrm>
            <a:off x="5636237" y="4024082"/>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VF_RF</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61" name="组合 60"/>
          <p:cNvGrpSpPr/>
          <p:nvPr/>
        </p:nvGrpSpPr>
        <p:grpSpPr>
          <a:xfrm>
            <a:off x="1674495" y="1887220"/>
            <a:ext cx="10517505" cy="4947920"/>
            <a:chOff x="2637" y="2972"/>
            <a:chExt cx="16563"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9"/>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10"/>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817" y="3413"/>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31" name="幻云PPT-演示军团3"/>
              <p:cNvSpPr/>
              <p:nvPr>
                <p:custDataLst>
                  <p:tags r:id="rId4"/>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73" y="3306"/>
                <a:ext cx="7354" cy="6222"/>
              </a:xfrm>
              <a:prstGeom prst="rect">
                <a:avLst/>
              </a:prstGeom>
              <a:noFill/>
            </p:spPr>
            <p:txBody>
              <a:bodyPr wrap="square">
                <a:noAutofit/>
              </a:bodyPr>
              <a:lstStyle/>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p>
            </p:txBody>
          </p:sp>
          <p:sp>
            <p:nvSpPr>
              <p:cNvPr id="56" name="幻云PPT-演示军团14"/>
              <p:cNvSpPr txBox="1"/>
              <p:nvPr>
                <p:custDataLst>
                  <p:tags r:id="rId7"/>
                </p:custDataLst>
              </p:nvPr>
            </p:nvSpPr>
            <p:spPr>
              <a:xfrm>
                <a:off x="1755" y="5232"/>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sp>
            <p:nvSpPr>
              <p:cNvPr id="58" name="幻云PPT-演示军团14"/>
              <p:cNvSpPr txBox="1"/>
              <p:nvPr>
                <p:custDataLst>
                  <p:tags r:id="rId8"/>
                </p:custDataLst>
              </p:nvPr>
            </p:nvSpPr>
            <p:spPr>
              <a:xfrm>
                <a:off x="1754" y="7049"/>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grpSp>
        <p:sp>
          <p:nvSpPr>
            <p:cNvPr id="50" name="文本框 49"/>
            <p:cNvSpPr txBox="1"/>
            <p:nvPr/>
          </p:nvSpPr>
          <p:spPr>
            <a:xfrm>
              <a:off x="3640" y="4689"/>
              <a:ext cx="6288" cy="580"/>
            </a:xfrm>
            <a:prstGeom prst="rect">
              <a:avLst/>
            </a:prstGeom>
            <a:noFill/>
          </p:spPr>
          <p:txBody>
            <a:bodyPr wrap="square" rtlCol="0">
              <a:spAutoFit/>
            </a:bodyPr>
            <a:lstStyle/>
            <a:p>
              <a:pPr algn="ctr"/>
              <a:r>
                <a:rPr lang="zh-CN" altLang="en-US"/>
                <a:t>对比联邦与非联邦</a:t>
              </a:r>
              <a:r>
                <a:rPr lang="en-US" altLang="zh-CN"/>
                <a:t>PU</a:t>
              </a:r>
              <a:r>
                <a:rPr lang="zh-CN" altLang="en-US"/>
                <a:t>学习性能</a:t>
              </a:r>
            </a:p>
          </p:txBody>
        </p:sp>
        <p:sp>
          <p:nvSpPr>
            <p:cNvPr id="53" name="下箭头 52"/>
            <p:cNvSpPr/>
            <p:nvPr/>
          </p:nvSpPr>
          <p:spPr>
            <a:xfrm>
              <a:off x="6723" y="5347"/>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lstStyle/>
            <a:p>
              <a:pPr algn="ctr"/>
              <a:r>
                <a:rPr lang="zh-CN" altLang="en-US"/>
                <a:t>评估不同基学习器对</a:t>
              </a:r>
              <a:r>
                <a:rPr lang="en-US" altLang="zh-CN"/>
                <a:t>VFPU</a:t>
              </a:r>
              <a:r>
                <a:rPr lang="zh-CN" altLang="en-US"/>
                <a:t>框架的影响</a:t>
              </a:r>
            </a:p>
          </p:txBody>
        </p:sp>
        <p:sp>
          <p:nvSpPr>
            <p:cNvPr id="59" name="下箭头 58"/>
            <p:cNvSpPr/>
            <p:nvPr/>
          </p:nvSpPr>
          <p:spPr>
            <a:xfrm>
              <a:off x="6723" y="6966"/>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lstStyle/>
            <a:p>
              <a:pPr algn="ctr"/>
              <a:r>
                <a:rPr lang="zh-CN" altLang="en-US"/>
                <a:t>与多种半监督学习方法进行基线对比</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8"/>
          <a:stretch>
            <a:fillRect/>
          </a:stretch>
        </p:blipFill>
        <p:spPr>
          <a:xfrm>
            <a:off x="6687820" y="2447576"/>
            <a:ext cx="4557395" cy="3660140"/>
          </a:xfrm>
          <a:prstGeom prst="rect">
            <a:avLst/>
          </a:prstGeom>
        </p:spPr>
      </p:pic>
      <p:sp>
        <p:nvSpPr>
          <p:cNvPr id="27" name="文本框 26">
            <a:extLst>
              <a:ext uri="{FF2B5EF4-FFF2-40B4-BE49-F238E27FC236}">
                <a16:creationId xmlns:a16="http://schemas.microsoft.com/office/drawing/2014/main" id="{26E815CD-5FEA-445E-9983-1D2929263345}"/>
              </a:ext>
            </a:extLst>
          </p:cNvPr>
          <p:cNvSpPr txBox="1"/>
          <p:nvPr/>
        </p:nvSpPr>
        <p:spPr>
          <a:xfrm>
            <a:off x="8194572" y="2258450"/>
            <a:ext cx="2262034" cy="230832"/>
          </a:xfrm>
          <a:prstGeom prst="rect">
            <a:avLst/>
          </a:prstGeom>
          <a:noFill/>
        </p:spPr>
        <p:txBody>
          <a:bodyPr wrap="square">
            <a:spAutoFit/>
          </a:bodyPr>
          <a:lstStyle/>
          <a:p>
            <a:r>
              <a:rPr lang="zh-CN" altLang="en-US" sz="900" dirty="0">
                <a:latin typeface="微软雅黑" panose="020B0503020204020204" pitchFamily="34" charset="-122"/>
                <a:ea typeface="微软雅黑" panose="020B0503020204020204" pitchFamily="34" charset="-122"/>
              </a:rPr>
              <a:t>表 3-1 有无联邦学习的 PU 学习性能比较</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6"/>
          <a:srcRect/>
          <a:stretch/>
        </p:blipFill>
        <p:spPr>
          <a:xfrm>
            <a:off x="1714166" y="3626703"/>
            <a:ext cx="3436444" cy="2443893"/>
          </a:xfrm>
          <a:prstGeom prst="rect">
            <a:avLst/>
          </a:prstGeom>
        </p:spPr>
      </p:pic>
      <p:pic>
        <p:nvPicPr>
          <p:cNvPr id="9" name="图片 8"/>
          <p:cNvPicPr>
            <a:picLocks noChangeAspect="1"/>
          </p:cNvPicPr>
          <p:nvPr/>
        </p:nvPicPr>
        <p:blipFill>
          <a:blip r:embed="rId7"/>
          <a:srcRect/>
          <a:stretch/>
        </p:blipFill>
        <p:spPr>
          <a:xfrm>
            <a:off x="5211240" y="3663573"/>
            <a:ext cx="3340582" cy="2444400"/>
          </a:xfrm>
          <a:prstGeom prst="rect">
            <a:avLst/>
          </a:prstGeom>
        </p:spPr>
      </p:pic>
      <p:pic>
        <p:nvPicPr>
          <p:cNvPr id="10" name="图片 9"/>
          <p:cNvPicPr>
            <a:picLocks noChangeAspect="1"/>
          </p:cNvPicPr>
          <p:nvPr/>
        </p:nvPicPr>
        <p:blipFill>
          <a:blip r:embed="rId8"/>
          <a:srcRect/>
          <a:stretch/>
        </p:blipFill>
        <p:spPr>
          <a:xfrm>
            <a:off x="8612451" y="3626703"/>
            <a:ext cx="3378586" cy="2444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基线对比实验（无联邦）</a:t>
            </a:r>
          </a:p>
        </p:txBody>
      </p:sp>
      <p:sp>
        <p:nvSpPr>
          <p:cNvPr id="17" name="幻云PPT-演示军团4"/>
          <p:cNvSpPr/>
          <p:nvPr>
            <p:custDataLst>
              <p:tags r:id="rId2"/>
            </p:custDataLst>
          </p:nvPr>
        </p:nvSpPr>
        <p:spPr>
          <a:xfrm>
            <a:off x="2263711" y="2264800"/>
            <a:ext cx="9039225" cy="4561338"/>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mc:AlternateContent xmlns:mc="http://schemas.openxmlformats.org/markup-compatibility/2006" xmlns:a14="http://schemas.microsoft.com/office/drawing/2010/main">
        <mc:Choice Requires="a14">
          <p:sp>
            <p:nvSpPr>
              <p:cNvPr id="18" name="幻云PPT-演示军团14"/>
              <p:cNvSpPr txBox="1"/>
              <p:nvPr>
                <p:custDataLst>
                  <p:tags r:id="rId3"/>
                </p:custDataLst>
              </p:nvPr>
            </p:nvSpPr>
            <p:spPr>
              <a:xfrm>
                <a:off x="2235771" y="2380216"/>
                <a:ext cx="4237264" cy="4306334"/>
              </a:xfrm>
              <a:prstGeom prst="rect">
                <a:avLst/>
              </a:prstGeom>
              <a:noFill/>
            </p:spPr>
            <p:txBody>
              <a:bodyPr wrap="square">
                <a:noAutofit/>
              </a:bodyPr>
              <a:lstStyle/>
              <a:p>
                <a:pPr marL="285750" indent="-285750">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结果显示</a:t>
                </a:r>
                <a:r>
                  <a:rPr lang="en-US" altLang="zh-CN" i="0" dirty="0" err="1">
                    <a:solidFill>
                      <a:schemeClr val="tx1">
                        <a:lumMod val="85000"/>
                        <a:lumOff val="15000"/>
                      </a:schemeClr>
                    </a:solidFill>
                    <a:effectLst/>
                    <a:latin typeface="微软雅黑" panose="020B0503020204020204" pitchFamily="34" charset="-122"/>
                    <a:ea typeface="微软雅黑" panose="020B0503020204020204" pitchFamily="34" charset="-122"/>
                    <a:cs typeface="+mn-lt"/>
                  </a:rPr>
                  <a:t>No_Fed_VFPU_GBDT</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方法在所有测试数据集和不同</a:t>
                </a:r>
                <a14:m>
                  <m:oMath xmlns:m="http://schemas.openxmlformats.org/officeDocument/2006/math">
                    <m:r>
                      <a:rPr lang="en-US" altLang="zh-CN">
                        <a:solidFill>
                          <a:schemeClr val="tx1">
                            <a:lumMod val="85000"/>
                            <a:lumOff val="15000"/>
                          </a:schemeClr>
                        </a:solidFill>
                        <a:latin typeface="Cambria Math" panose="02040503050406030204" pitchFamily="18" charset="0"/>
                        <a:ea typeface="微软雅黑" panose="020B0503020204020204" pitchFamily="34" charset="-122"/>
                        <a:cs typeface="+mn-lt"/>
                      </a:rPr>
                      <m:t>𝑛𝑢𝑚</m:t>
                    </m:r>
                  </m:oMath>
                </a14:m>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值条件下</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持续优于</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其他九种半监督方法，尤其在</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Census</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数据集上达到</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94.57%</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的最高推荐准确率</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明显优于传统</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学习方法和基于深度学习的</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Match</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系列算法</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，证明了该方法在处理负样本不可直接获得且数据存在</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显著不平衡</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学习问题中具有</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显著优势</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mc:Choice>
        <mc:Fallback xmlns="">
          <p:sp>
            <p:nvSpPr>
              <p:cNvPr id="18" name="幻云PPT-演示军团14"/>
              <p:cNvSpPr txBox="1">
                <a:spLocks noRot="1" noChangeAspect="1" noMove="1" noResize="1" noEditPoints="1" noAdjustHandles="1" noChangeArrowheads="1" noChangeShapeType="1" noTextEdit="1"/>
              </p:cNvSpPr>
              <p:nvPr>
                <p:custDataLst>
                  <p:tags r:id="rId6"/>
                </p:custDataLst>
              </p:nvPr>
            </p:nvSpPr>
            <p:spPr>
              <a:xfrm>
                <a:off x="2235771" y="2380216"/>
                <a:ext cx="4237264" cy="4306334"/>
              </a:xfrm>
              <a:prstGeom prst="rect">
                <a:avLst/>
              </a:prstGeom>
              <a:blipFill>
                <a:blip r:embed="rId7"/>
                <a:stretch>
                  <a:fillRect l="-1007" r="-115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B64167-8F6B-4C2F-8864-E00ED92344AA}"/>
              </a:ext>
            </a:extLst>
          </p:cNvPr>
          <p:cNvPicPr>
            <a:picLocks noChangeAspect="1"/>
          </p:cNvPicPr>
          <p:nvPr/>
        </p:nvPicPr>
        <p:blipFill>
          <a:blip r:embed="rId8"/>
          <a:stretch>
            <a:fillRect/>
          </a:stretch>
        </p:blipFill>
        <p:spPr>
          <a:xfrm>
            <a:off x="6624486" y="2435614"/>
            <a:ext cx="4537858" cy="4390524"/>
          </a:xfrm>
          <a:prstGeom prst="rect">
            <a:avLst/>
          </a:prstGeom>
        </p:spPr>
      </p:pic>
      <p:sp>
        <p:nvSpPr>
          <p:cNvPr id="30" name="文本框 29">
            <a:extLst>
              <a:ext uri="{FF2B5EF4-FFF2-40B4-BE49-F238E27FC236}">
                <a16:creationId xmlns:a16="http://schemas.microsoft.com/office/drawing/2014/main" id="{8F261D15-5FC2-4422-A4F7-61CB1A86A264}"/>
              </a:ext>
            </a:extLst>
          </p:cNvPr>
          <p:cNvSpPr txBox="1"/>
          <p:nvPr/>
        </p:nvSpPr>
        <p:spPr>
          <a:xfrm>
            <a:off x="7868205" y="2264800"/>
            <a:ext cx="3180551" cy="230832"/>
          </a:xfrm>
          <a:prstGeom prst="rect">
            <a:avLst/>
          </a:prstGeom>
          <a:noFill/>
        </p:spPr>
        <p:txBody>
          <a:bodyPr wrap="square">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不同半监督方法的准确推荐百分比（无联邦）</a:t>
            </a:r>
          </a:p>
        </p:txBody>
      </p:sp>
    </p:spTree>
    <p:extLst>
      <p:ext uri="{BB962C8B-B14F-4D97-AF65-F5344CB8AC3E}">
        <p14:creationId xmlns:p14="http://schemas.microsoft.com/office/powerpoint/2010/main" val="843529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基线对比实验（有联邦）</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dirty="0">
                <a:solidFill>
                  <a:schemeClr val="tx1">
                    <a:lumMod val="85000"/>
                    <a:lumOff val="15000"/>
                  </a:schemeClr>
                </a:solidFill>
                <a:latin typeface="微软雅黑" panose="020B0503020204020204" pitchFamily="34" charset="-122"/>
                <a:ea typeface="+mn-lt"/>
                <a:cs typeface="+mn-lt"/>
              </a:rPr>
              <a:t>结果</a:t>
            </a:r>
            <a:r>
              <a:rPr lang="zh-CN" altLang="en-US" i="0" dirty="0">
                <a:solidFill>
                  <a:schemeClr val="tx1">
                    <a:lumMod val="85000"/>
                    <a:lumOff val="15000"/>
                  </a:schemeClr>
                </a:solidFill>
                <a:effectLst/>
                <a:latin typeface="微软雅黑" panose="020B0503020204020204" pitchFamily="34" charset="-122"/>
                <a:ea typeface="+mn-lt"/>
                <a:cs typeface="+mn-lt"/>
              </a:rPr>
              <a:t>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703320"/>
            <a:ext cx="4225925" cy="2753360"/>
          </a:xfrm>
          <a:prstGeom prst="rect">
            <a:avLst/>
          </a:prstGeom>
        </p:spPr>
      </p:pic>
      <p:pic>
        <p:nvPicPr>
          <p:cNvPr id="56" name="IM 56"/>
          <p:cNvPicPr/>
          <p:nvPr/>
        </p:nvPicPr>
        <p:blipFill>
          <a:blip r:embed="rId9"/>
          <a:srcRect/>
          <a:stretch/>
        </p:blipFill>
        <p:spPr>
          <a:xfrm>
            <a:off x="6861810" y="3756046"/>
            <a:ext cx="4351655" cy="2320882"/>
          </a:xfrm>
          <a:prstGeom prst="rect">
            <a:avLst/>
          </a:prstGeom>
        </p:spPr>
      </p:pic>
      <p:sp>
        <p:nvSpPr>
          <p:cNvPr id="27" name="文本框 26">
            <a:extLst>
              <a:ext uri="{FF2B5EF4-FFF2-40B4-BE49-F238E27FC236}">
                <a16:creationId xmlns:a16="http://schemas.microsoft.com/office/drawing/2014/main" id="{AC7D2642-EA4D-4842-A6D5-425B03FA2557}"/>
              </a:ext>
            </a:extLst>
          </p:cNvPr>
          <p:cNvSpPr txBox="1"/>
          <p:nvPr/>
        </p:nvSpPr>
        <p:spPr>
          <a:xfrm>
            <a:off x="3162855" y="3529166"/>
            <a:ext cx="3180551"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不同半监督方法的准确推荐百分比（有联邦）</a:t>
            </a:r>
          </a:p>
        </p:txBody>
      </p:sp>
      <p:sp>
        <p:nvSpPr>
          <p:cNvPr id="28" name="文本框 27">
            <a:extLst>
              <a:ext uri="{FF2B5EF4-FFF2-40B4-BE49-F238E27FC236}">
                <a16:creationId xmlns:a16="http://schemas.microsoft.com/office/drawing/2014/main" id="{94B2768A-3CE8-4A6F-B9CB-B0FC95F28ADE}"/>
              </a:ext>
            </a:extLst>
          </p:cNvPr>
          <p:cNvSpPr txBox="1"/>
          <p:nvPr/>
        </p:nvSpPr>
        <p:spPr>
          <a:xfrm>
            <a:off x="7112635" y="6063821"/>
            <a:ext cx="4006215"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3-5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不同半监督方法在纵向联邦学习（</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VFL</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）中的准确推荐百分比（</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Tree>
    <p:extLst>
      <p:ext uri="{BB962C8B-B14F-4D97-AF65-F5344CB8AC3E}">
        <p14:creationId xmlns:p14="http://schemas.microsoft.com/office/powerpoint/2010/main" val="1952851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研究动机</a:t>
            </a:r>
          </a:p>
        </p:txBody>
      </p:sp>
      <p:grpSp>
        <p:nvGrpSpPr>
          <p:cNvPr id="5" name="组合 4"/>
          <p:cNvGrpSpPr/>
          <p:nvPr/>
        </p:nvGrpSpPr>
        <p:grpSpPr>
          <a:xfrm>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p>
          </p:txBody>
        </p:sp>
      </p:grpSp>
      <p:pic>
        <p:nvPicPr>
          <p:cNvPr id="33" name="图形 32" descr="靶心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p>
        </p:txBody>
      </p:sp>
      <p:sp>
        <p:nvSpPr>
          <p:cNvPr id="11" name="文本框 10"/>
          <p:cNvSpPr txBox="1"/>
          <p:nvPr/>
        </p:nvSpPr>
        <p:spPr>
          <a:xfrm>
            <a:off x="8455660" y="2428240"/>
            <a:ext cx="3268345" cy="922020"/>
          </a:xfrm>
          <a:prstGeom prst="rect">
            <a:avLst/>
          </a:prstGeom>
          <a:noFill/>
        </p:spPr>
        <p:txBody>
          <a:bodyPr wrap="square" rtlCol="0">
            <a:spAutoFit/>
          </a:bodyPr>
          <a:lstStyle/>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p>
        </p:txBody>
      </p:sp>
      <p:sp>
        <p:nvSpPr>
          <p:cNvPr id="77" name="文本框 76"/>
          <p:cNvSpPr txBox="1"/>
          <p:nvPr/>
        </p:nvSpPr>
        <p:spPr>
          <a:xfrm>
            <a:off x="1840865" y="4052570"/>
            <a:ext cx="3533140"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，通过多任务学习提升性能解。</a:t>
            </a:r>
          </a:p>
        </p:txBody>
      </p:sp>
      <p:sp>
        <p:nvSpPr>
          <p:cNvPr id="19" name="文本框 18"/>
          <p:cNvSpPr txBox="1"/>
          <p:nvPr/>
        </p:nvSpPr>
        <p:spPr>
          <a:xfrm>
            <a:off x="8583930" y="3894455"/>
            <a:ext cx="3140075" cy="922020"/>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a:t>
            </a: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优势</a:t>
            </a: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核心技术</a:t>
            </a: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解决方案</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824"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82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826"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827"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828"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3" y="1132840"/>
            <a:ext cx="9652677"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3. Participants Sample Generation method based on VFPU-Multitask(</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7" name="组合 6">
            <a:extLst>
              <a:ext uri="{FF2B5EF4-FFF2-40B4-BE49-F238E27FC236}">
                <a16:creationId xmlns:a16="http://schemas.microsoft.com/office/drawing/2014/main" id="{0B26B6DA-33A7-4B9A-8A5F-EC2758D9EEEB}"/>
              </a:ext>
            </a:extLst>
          </p:cNvPr>
          <p:cNvGrpSpPr/>
          <p:nvPr/>
        </p:nvGrpSpPr>
        <p:grpSpPr>
          <a:xfrm>
            <a:off x="2795708" y="1619472"/>
            <a:ext cx="7972181" cy="4730583"/>
            <a:chOff x="2225814" y="1545856"/>
            <a:chExt cx="7972181" cy="4730583"/>
          </a:xfrm>
        </p:grpSpPr>
        <p:sp>
          <p:nvSpPr>
            <p:cNvPr id="2" name="矩形 1"/>
            <p:cNvSpPr/>
            <p:nvPr/>
          </p:nvSpPr>
          <p:spPr>
            <a:xfrm>
              <a:off x="2227148" y="1545856"/>
              <a:ext cx="7970846" cy="41448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2225814" y="1545856"/>
              <a:ext cx="7970846" cy="350815"/>
            </a:xfrm>
            <a:prstGeom prst="rect">
              <a:avLst/>
            </a:prstGeom>
            <a:noFill/>
          </p:spPr>
          <p:txBody>
            <a:bodyPr wrap="square" rtlCol="0">
              <a:spAutoFit/>
            </a:bodyPr>
            <a:lstStyle/>
            <a:p>
              <a:pPr algn="ctr"/>
              <a:r>
                <a:rPr lang="en-US" altLang="zh-CN" dirty="0" err="1">
                  <a:solidFill>
                    <a:schemeClr val="bg1"/>
                  </a:solidFill>
                  <a:latin typeface="微软雅黑" panose="020B0503020204020204" pitchFamily="34" charset="-122"/>
                  <a:ea typeface="微软雅黑" panose="020B0503020204020204" pitchFamily="34" charset="-122"/>
                </a:rPr>
                <a:t>FedPSG</a:t>
              </a:r>
              <a:r>
                <a:rPr lang="en-US" altLang="zh-CN" dirty="0">
                  <a:solidFill>
                    <a:schemeClr val="bg1"/>
                  </a:solidFill>
                  <a:latin typeface="微软雅黑" panose="020B0503020204020204" pitchFamily="34" charset="-122"/>
                  <a:ea typeface="微软雅黑" panose="020B0503020204020204" pitchFamily="34" charset="-122"/>
                </a:rPr>
                <a:t>-PUM</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227148" y="1956439"/>
              <a:ext cx="7969512" cy="432000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9A8F075B-2A41-4B4C-B078-772B74B1667B}"/>
                </a:ext>
              </a:extLst>
            </p:cNvPr>
            <p:cNvPicPr>
              <a:picLocks noChangeAspect="1"/>
            </p:cNvPicPr>
            <p:nvPr/>
          </p:nvPicPr>
          <p:blipFill>
            <a:blip r:embed="rId3"/>
            <a:stretch>
              <a:fillRect/>
            </a:stretch>
          </p:blipFill>
          <p:spPr>
            <a:xfrm>
              <a:off x="2242699" y="1972547"/>
              <a:ext cx="7955296" cy="4279400"/>
            </a:xfrm>
            <a:prstGeom prst="rect">
              <a:avLst/>
            </a:prstGeom>
          </p:spPr>
        </p:pic>
      </p:grpSp>
    </p:spTree>
    <p:extLst>
      <p:ext uri="{BB962C8B-B14F-4D97-AF65-F5344CB8AC3E}">
        <p14:creationId xmlns:p14="http://schemas.microsoft.com/office/powerpoint/2010/main" val="359600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 Process 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15" name="图片 14">
            <a:extLst>
              <a:ext uri="{FF2B5EF4-FFF2-40B4-BE49-F238E27FC236}">
                <a16:creationId xmlns:a16="http://schemas.microsoft.com/office/drawing/2014/main" id="{B154488C-7F0E-4D8B-86C9-C97826454D4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76262" y="2105730"/>
            <a:ext cx="3895684" cy="4697248"/>
          </a:xfrm>
          <a:prstGeom prst="rect">
            <a:avLst/>
          </a:prstGeom>
          <a:noFill/>
          <a:ln>
            <a:noFill/>
          </a:ln>
        </p:spPr>
      </p:pic>
      <p:sp>
        <p:nvSpPr>
          <p:cNvPr id="38" name="文本框 37">
            <a:extLst>
              <a:ext uri="{FF2B5EF4-FFF2-40B4-BE49-F238E27FC236}">
                <a16:creationId xmlns:a16="http://schemas.microsoft.com/office/drawing/2014/main" id="{5354D173-4263-44E0-B1C1-EFCA25BD9B01}"/>
              </a:ext>
            </a:extLst>
          </p:cNvPr>
          <p:cNvSpPr txBox="1"/>
          <p:nvPr/>
        </p:nvSpPr>
        <p:spPr>
          <a:xfrm>
            <a:off x="1775954" y="177106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一、特征相关性计算流程</a:t>
            </a:r>
          </a:p>
        </p:txBody>
      </p:sp>
      <p:grpSp>
        <p:nvGrpSpPr>
          <p:cNvPr id="11" name="组合 10">
            <a:extLst>
              <a:ext uri="{FF2B5EF4-FFF2-40B4-BE49-F238E27FC236}">
                <a16:creationId xmlns:a16="http://schemas.microsoft.com/office/drawing/2014/main" id="{949407F8-FAE1-46B6-A91E-3E4C1347849F}"/>
              </a:ext>
            </a:extLst>
          </p:cNvPr>
          <p:cNvGrpSpPr/>
          <p:nvPr/>
        </p:nvGrpSpPr>
        <p:grpSpPr>
          <a:xfrm>
            <a:off x="1787654" y="2389022"/>
            <a:ext cx="5478090" cy="2618218"/>
            <a:chOff x="1566428" y="2395868"/>
            <a:chExt cx="5898749" cy="2618218"/>
          </a:xfrm>
        </p:grpSpPr>
        <p:grpSp>
          <p:nvGrpSpPr>
            <p:cNvPr id="3" name="组合 2">
              <a:extLst>
                <a:ext uri="{FF2B5EF4-FFF2-40B4-BE49-F238E27FC236}">
                  <a16:creationId xmlns:a16="http://schemas.microsoft.com/office/drawing/2014/main" id="{994F3ADA-971A-40EF-86E0-5BB915C625AB}"/>
                </a:ext>
              </a:extLst>
            </p:cNvPr>
            <p:cNvGrpSpPr/>
            <p:nvPr/>
          </p:nvGrpSpPr>
          <p:grpSpPr>
            <a:xfrm>
              <a:off x="1566428" y="2399930"/>
              <a:ext cx="809872" cy="2614156"/>
              <a:chOff x="1564618" y="2238554"/>
              <a:chExt cx="939641" cy="4510088"/>
            </a:xfrm>
          </p:grpSpPr>
          <p:pic>
            <p:nvPicPr>
              <p:cNvPr id="39" name="Image 1" descr="preencoded.png">
                <a:extLst>
                  <a:ext uri="{FF2B5EF4-FFF2-40B4-BE49-F238E27FC236}">
                    <a16:creationId xmlns:a16="http://schemas.microsoft.com/office/drawing/2014/main" id="{5CB079B7-D291-4856-801E-43318673B8FC}"/>
                  </a:ext>
                </a:extLst>
              </p:cNvPr>
              <p:cNvPicPr>
                <a:picLocks noChangeAspect="1"/>
              </p:cNvPicPr>
              <p:nvPr/>
            </p:nvPicPr>
            <p:blipFill>
              <a:blip r:embed="rId5"/>
              <a:stretch>
                <a:fillRect/>
              </a:stretch>
            </p:blipFill>
            <p:spPr>
              <a:xfrm>
                <a:off x="1564618" y="2238554"/>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0" name="Image 2" descr="preencoded.png">
                <a:extLst>
                  <a:ext uri="{FF2B5EF4-FFF2-40B4-BE49-F238E27FC236}">
                    <a16:creationId xmlns:a16="http://schemas.microsoft.com/office/drawing/2014/main" id="{00172B06-1E83-469A-81D4-E53550F9E472}"/>
                  </a:ext>
                </a:extLst>
              </p:cNvPr>
              <p:cNvPicPr>
                <a:picLocks noChangeAspect="1"/>
              </p:cNvPicPr>
              <p:nvPr/>
            </p:nvPicPr>
            <p:blipFill>
              <a:blip r:embed="rId6"/>
              <a:stretch>
                <a:fillRect/>
              </a:stretch>
            </p:blipFill>
            <p:spPr>
              <a:xfrm>
                <a:off x="1564618" y="3366076"/>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1" name="Image 3" descr="preencoded.png">
                <a:extLst>
                  <a:ext uri="{FF2B5EF4-FFF2-40B4-BE49-F238E27FC236}">
                    <a16:creationId xmlns:a16="http://schemas.microsoft.com/office/drawing/2014/main" id="{E1EB4F0F-54E2-4BA9-9556-0BEF07C8CADC}"/>
                  </a:ext>
                </a:extLst>
              </p:cNvPr>
              <p:cNvPicPr>
                <a:picLocks noChangeAspect="1"/>
              </p:cNvPicPr>
              <p:nvPr/>
            </p:nvPicPr>
            <p:blipFill>
              <a:blip r:embed="rId7"/>
              <a:stretch>
                <a:fillRect/>
              </a:stretch>
            </p:blipFill>
            <p:spPr>
              <a:xfrm>
                <a:off x="1564618" y="4493598"/>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2" name="Image 4" descr="preencoded.png">
                <a:extLst>
                  <a:ext uri="{FF2B5EF4-FFF2-40B4-BE49-F238E27FC236}">
                    <a16:creationId xmlns:a16="http://schemas.microsoft.com/office/drawing/2014/main" id="{2E159E57-BC56-4AA6-B6CE-1F193FAD1123}"/>
                  </a:ext>
                </a:extLst>
              </p:cNvPr>
              <p:cNvPicPr>
                <a:picLocks noChangeAspect="1"/>
              </p:cNvPicPr>
              <p:nvPr/>
            </p:nvPicPr>
            <p:blipFill>
              <a:blip r:embed="rId8"/>
              <a:stretch>
                <a:fillRect/>
              </a:stretch>
            </p:blipFill>
            <p:spPr>
              <a:xfrm>
                <a:off x="1564618" y="5621120"/>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grpSp>
        <p:sp>
          <p:nvSpPr>
            <p:cNvPr id="45" name="文本框 44">
              <a:extLst>
                <a:ext uri="{FF2B5EF4-FFF2-40B4-BE49-F238E27FC236}">
                  <a16:creationId xmlns:a16="http://schemas.microsoft.com/office/drawing/2014/main" id="{FF81E384-5012-424F-8C0B-99020BFFA77E}"/>
                </a:ext>
              </a:extLst>
            </p:cNvPr>
            <p:cNvSpPr txBox="1"/>
            <p:nvPr/>
          </p:nvSpPr>
          <p:spPr>
            <a:xfrm>
              <a:off x="2376300" y="2395868"/>
              <a:ext cx="5088877" cy="2618217"/>
            </a:xfrm>
            <a:prstGeom prst="rect">
              <a:avLst/>
            </a:prstGeom>
            <a:noFill/>
          </p:spPr>
          <p:txBody>
            <a:bodyPr wrap="square">
              <a:spAutoFit/>
            </a:bodyPr>
            <a:lstStyle/>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密钥生成与分发</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协调方</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生成密钥对</a:t>
              </a:r>
              <a:r>
                <a:rPr lang="en-US" altLang="zh-CN" sz="1350" dirty="0">
                  <a:solidFill>
                    <a:srgbClr val="272525"/>
                  </a:solidFill>
                  <a:latin typeface="微软雅黑" panose="020B0503020204020204" pitchFamily="34" charset="-122"/>
                  <a:ea typeface="微软雅黑" panose="020B0503020204020204" pitchFamily="34" charset="-122"/>
                </a:rPr>
                <a:t>{pk, </a:t>
              </a:r>
              <a:r>
                <a:rPr lang="en-US" altLang="zh-CN" sz="1350" dirty="0" err="1">
                  <a:solidFill>
                    <a:srgbClr val="272525"/>
                  </a:solidFill>
                  <a:latin typeface="微软雅黑" panose="020B0503020204020204" pitchFamily="34" charset="-122"/>
                  <a:ea typeface="微软雅黑" panose="020B0503020204020204" pitchFamily="34" charset="-122"/>
                </a:rPr>
                <a:t>sk</a:t>
              </a:r>
              <a:r>
                <a:rPr lang="en-US" altLang="zh-CN" sz="1350" dirty="0">
                  <a:solidFill>
                    <a:srgbClr val="272525"/>
                  </a:solidFill>
                  <a:latin typeface="微软雅黑" panose="020B0503020204020204" pitchFamily="34" charset="-122"/>
                  <a:ea typeface="微软雅黑" panose="020B0503020204020204" pitchFamily="34" charset="-122"/>
                </a:rPr>
                <a:t>}</a:t>
              </a:r>
              <a:r>
                <a:rPr lang="zh-CN" altLang="zh-CN" sz="1350" dirty="0">
                  <a:solidFill>
                    <a:srgbClr val="272525"/>
                  </a:solidFill>
                  <a:latin typeface="微软雅黑" panose="020B0503020204020204" pitchFamily="34" charset="-122"/>
                  <a:ea typeface="微软雅黑" panose="020B0503020204020204" pitchFamily="34" charset="-122"/>
                </a:rPr>
                <a:t>，将公钥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分发给</a:t>
              </a:r>
              <a:r>
                <a:rPr lang="en-US" altLang="zh-CN" sz="1350" dirty="0">
                  <a:solidFill>
                    <a:srgbClr val="272525"/>
                  </a:solidFill>
                  <a:latin typeface="微软雅黑" panose="020B0503020204020204" pitchFamily="34" charset="-122"/>
                  <a:ea typeface="微软雅黑" panose="020B0503020204020204" pitchFamily="34" charset="-122"/>
                </a:rPr>
                <a:t>A</a:t>
              </a:r>
              <a:r>
                <a:rPr lang="zh-CN" altLang="zh-CN" sz="1350" dirty="0">
                  <a:solidFill>
                    <a:srgbClr val="272525"/>
                  </a:solidFill>
                  <a:latin typeface="微软雅黑" panose="020B0503020204020204" pitchFamily="34" charset="-122"/>
                  <a:ea typeface="微软雅黑" panose="020B0503020204020204" pitchFamily="34" charset="-122"/>
                </a:rPr>
                <a:t>和</a:t>
              </a:r>
              <a:r>
                <a:rPr lang="en-US" altLang="zh-CN" sz="1350" dirty="0">
                  <a:solidFill>
                    <a:srgbClr val="272525"/>
                  </a:solidFill>
                  <a:latin typeface="微软雅黑" panose="020B0503020204020204" pitchFamily="34" charset="-122"/>
                  <a:ea typeface="微软雅黑" panose="020B0503020204020204" pitchFamily="34" charset="-122"/>
                </a:rPr>
                <a:t>B</a:t>
              </a:r>
              <a:endParaRPr lang="zh-CN" altLang="zh-CN" sz="1350" dirty="0">
                <a:solidFill>
                  <a:srgbClr val="272525"/>
                </a:solidFill>
                <a:latin typeface="微软雅黑" panose="020B0503020204020204" pitchFamily="34" charset="-122"/>
                <a:ea typeface="微软雅黑" panose="020B0503020204020204" pitchFamily="34" charset="-122"/>
              </a:endParaRP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特征秩向量计算</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各方将特征值转换为秩次，形成秩向量</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加密秩传输</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各方使用公钥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对秩向量进行加密，安全分享特征秩信息</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秩差与相关系数计算</a:t>
              </a:r>
            </a:p>
            <a:p>
              <a:pPr>
                <a:lnSpc>
                  <a:spcPts val="2500"/>
                </a:lnSpc>
              </a:pPr>
              <a:r>
                <a:rPr lang="en-US" altLang="zh-CN" sz="1350" dirty="0">
                  <a:solidFill>
                    <a:srgbClr val="272525"/>
                  </a:solidFill>
                  <a:latin typeface="微软雅黑" panose="020B0503020204020204" pitchFamily="34" charset="-122"/>
                  <a:ea typeface="微软雅黑" panose="020B0503020204020204" pitchFamily="34" charset="-122"/>
                </a:rPr>
                <a:t>B</a:t>
              </a:r>
              <a:r>
                <a:rPr lang="zh-CN" altLang="zh-CN" sz="1350" dirty="0">
                  <a:solidFill>
                    <a:srgbClr val="272525"/>
                  </a:solidFill>
                  <a:latin typeface="微软雅黑" panose="020B0503020204020204" pitchFamily="34" charset="-122"/>
                  <a:ea typeface="微软雅黑" panose="020B0503020204020204" pitchFamily="34" charset="-122"/>
                </a:rPr>
                <a:t>方计算加密秩差向量，</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方解密后计算</a:t>
              </a:r>
              <a:r>
                <a:rPr lang="en-US" altLang="zh-CN" sz="1350" dirty="0">
                  <a:solidFill>
                    <a:srgbClr val="272525"/>
                  </a:solidFill>
                  <a:latin typeface="微软雅黑" panose="020B0503020204020204" pitchFamily="34" charset="-122"/>
                  <a:ea typeface="微软雅黑" panose="020B0503020204020204" pitchFamily="34" charset="-122"/>
                </a:rPr>
                <a:t>Spearman</a:t>
              </a:r>
              <a:r>
                <a:rPr lang="zh-CN" altLang="zh-CN" sz="1350" dirty="0">
                  <a:solidFill>
                    <a:srgbClr val="272525"/>
                  </a:solidFill>
                  <a:latin typeface="微软雅黑" panose="020B0503020204020204" pitchFamily="34" charset="-122"/>
                  <a:ea typeface="微软雅黑" panose="020B0503020204020204" pitchFamily="34" charset="-122"/>
                </a:rPr>
                <a:t>相关系数</a:t>
              </a:r>
            </a:p>
          </p:txBody>
        </p:sp>
      </p:grpSp>
      <p:sp>
        <p:nvSpPr>
          <p:cNvPr id="46" name="文本框 45">
            <a:extLst>
              <a:ext uri="{FF2B5EF4-FFF2-40B4-BE49-F238E27FC236}">
                <a16:creationId xmlns:a16="http://schemas.microsoft.com/office/drawing/2014/main" id="{394FA61A-3FD6-48F7-BB64-AC4136304080}"/>
              </a:ext>
            </a:extLst>
          </p:cNvPr>
          <p:cNvSpPr txBox="1"/>
          <p:nvPr/>
        </p:nvSpPr>
        <p:spPr>
          <a:xfrm>
            <a:off x="1775954" y="515683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三、计算平均关联强度</a:t>
            </a:r>
          </a:p>
        </p:txBody>
      </p:sp>
      <p:sp>
        <p:nvSpPr>
          <p:cNvPr id="47" name="文本框 46">
            <a:extLst>
              <a:ext uri="{FF2B5EF4-FFF2-40B4-BE49-F238E27FC236}">
                <a16:creationId xmlns:a16="http://schemas.microsoft.com/office/drawing/2014/main" id="{8CA6D7DF-A970-409F-A5CC-5E28809928F5}"/>
              </a:ext>
            </a:extLst>
          </p:cNvPr>
          <p:cNvSpPr txBox="1"/>
          <p:nvPr/>
        </p:nvSpPr>
        <p:spPr>
          <a:xfrm>
            <a:off x="7376262" y="1771065"/>
            <a:ext cx="317620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二、构建跨方相关性矩阵</a:t>
            </a:r>
          </a:p>
        </p:txBody>
      </p:sp>
      <p:graphicFrame>
        <p:nvGraphicFramePr>
          <p:cNvPr id="52" name="对象 51">
            <a:extLst>
              <a:ext uri="{FF2B5EF4-FFF2-40B4-BE49-F238E27FC236}">
                <a16:creationId xmlns:a16="http://schemas.microsoft.com/office/drawing/2014/main" id="{14A4F5EB-D4B8-474D-83B9-F1BD972127E0}"/>
              </a:ext>
            </a:extLst>
          </p:cNvPr>
          <p:cNvGraphicFramePr>
            <a:graphicFrameLocks noChangeAspect="1"/>
          </p:cNvGraphicFramePr>
          <p:nvPr>
            <p:extLst>
              <p:ext uri="{D42A27DB-BD31-4B8C-83A1-F6EECF244321}">
                <p14:modId xmlns:p14="http://schemas.microsoft.com/office/powerpoint/2010/main" val="3267051140"/>
              </p:ext>
            </p:extLst>
          </p:nvPr>
        </p:nvGraphicFramePr>
        <p:xfrm>
          <a:off x="1775954" y="5574187"/>
          <a:ext cx="2894959" cy="724294"/>
        </p:xfrm>
        <a:graphic>
          <a:graphicData uri="http://schemas.openxmlformats.org/presentationml/2006/ole">
            <mc:AlternateContent xmlns:mc="http://schemas.openxmlformats.org/markup-compatibility/2006">
              <mc:Choice xmlns:v="urn:schemas-microsoft-com:vml" Requires="v">
                <p:oleObj spid="_x0000_s6174" name="Equation" r:id="rId9" imgW="2074886" imgH="518432" progId="Equation.DSMT4">
                  <p:embed/>
                </p:oleObj>
              </mc:Choice>
              <mc:Fallback>
                <p:oleObj name="Equation" r:id="rId9" imgW="2074886" imgH="518432" progId="Equation.DSMT4">
                  <p:embed/>
                  <p:pic>
                    <p:nvPicPr>
                      <p:cNvPr id="0" name=""/>
                      <p:cNvPicPr/>
                      <p:nvPr/>
                    </p:nvPicPr>
                    <p:blipFill>
                      <a:blip r:embed="rId10"/>
                      <a:stretch>
                        <a:fillRect/>
                      </a:stretch>
                    </p:blipFill>
                    <p:spPr>
                      <a:xfrm>
                        <a:off x="1775954" y="5574187"/>
                        <a:ext cx="2894959" cy="724294"/>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AE93D8B4-0BAC-45CA-B8FC-F8F3A80CE5AE}"/>
              </a:ext>
            </a:extLst>
          </p:cNvPr>
          <p:cNvGraphicFramePr>
            <a:graphicFrameLocks noChangeAspect="1"/>
          </p:cNvGraphicFramePr>
          <p:nvPr>
            <p:extLst>
              <p:ext uri="{D42A27DB-BD31-4B8C-83A1-F6EECF244321}">
                <p14:modId xmlns:p14="http://schemas.microsoft.com/office/powerpoint/2010/main" val="592992434"/>
              </p:ext>
            </p:extLst>
          </p:nvPr>
        </p:nvGraphicFramePr>
        <p:xfrm>
          <a:off x="1775954" y="6346501"/>
          <a:ext cx="2232513" cy="511499"/>
        </p:xfrm>
        <a:graphic>
          <a:graphicData uri="http://schemas.openxmlformats.org/presentationml/2006/ole">
            <mc:AlternateContent xmlns:mc="http://schemas.openxmlformats.org/markup-compatibility/2006">
              <mc:Choice xmlns:v="urn:schemas-microsoft-com:vml" Requires="v">
                <p:oleObj spid="_x0000_s6175" name="Equation" r:id="rId11" imgW="1253509" imgH="287791" progId="Equation.DSMT4">
                  <p:embed/>
                </p:oleObj>
              </mc:Choice>
              <mc:Fallback>
                <p:oleObj name="Equation" r:id="rId11" imgW="1253509" imgH="287791" progId="Equation.DSMT4">
                  <p:embed/>
                  <p:pic>
                    <p:nvPicPr>
                      <p:cNvPr id="0" name=""/>
                      <p:cNvPicPr/>
                      <p:nvPr/>
                    </p:nvPicPr>
                    <p:blipFill>
                      <a:blip r:embed="rId12"/>
                      <a:stretch>
                        <a:fillRect/>
                      </a:stretch>
                    </p:blipFill>
                    <p:spPr>
                      <a:xfrm>
                        <a:off x="1775954" y="6346501"/>
                        <a:ext cx="2232513" cy="511499"/>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3B87000A-1D08-4733-81B6-8E39C185B0B0}"/>
              </a:ext>
            </a:extLst>
          </p:cNvPr>
          <p:cNvSpPr txBox="1"/>
          <p:nvPr/>
        </p:nvSpPr>
        <p:spPr>
          <a:xfrm>
            <a:off x="4962458" y="5751668"/>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58" name="文本框 57">
            <a:extLst>
              <a:ext uri="{FF2B5EF4-FFF2-40B4-BE49-F238E27FC236}">
                <a16:creationId xmlns:a16="http://schemas.microsoft.com/office/drawing/2014/main" id="{1867A5ED-2E2A-4C45-8D89-992A832C3AE2}"/>
              </a:ext>
            </a:extLst>
          </p:cNvPr>
          <p:cNvSpPr txBox="1"/>
          <p:nvPr/>
        </p:nvSpPr>
        <p:spPr>
          <a:xfrm>
            <a:off x="4962457" y="6423622"/>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Tree>
    <p:extLst>
      <p:ext uri="{BB962C8B-B14F-4D97-AF65-F5344CB8AC3E}">
        <p14:creationId xmlns:p14="http://schemas.microsoft.com/office/powerpoint/2010/main" val="1080371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 Process 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pic>
        <p:nvPicPr>
          <p:cNvPr id="5" name="图片 4">
            <a:extLst>
              <a:ext uri="{FF2B5EF4-FFF2-40B4-BE49-F238E27FC236}">
                <a16:creationId xmlns:a16="http://schemas.microsoft.com/office/drawing/2014/main" id="{13751F9C-5DC0-4633-B443-FF3647D4CDF0}"/>
              </a:ext>
            </a:extLst>
          </p:cNvPr>
          <p:cNvPicPr>
            <a:picLocks noChangeAspect="1"/>
          </p:cNvPicPr>
          <p:nvPr/>
        </p:nvPicPr>
        <p:blipFill>
          <a:blip r:embed="rId3"/>
          <a:stretch>
            <a:fillRect/>
          </a:stretch>
        </p:blipFill>
        <p:spPr>
          <a:xfrm>
            <a:off x="2065867" y="2342515"/>
            <a:ext cx="4536000" cy="4316400"/>
          </a:xfrm>
          <a:prstGeom prst="rect">
            <a:avLst/>
          </a:prstGeom>
        </p:spPr>
      </p:pic>
      <p:pic>
        <p:nvPicPr>
          <p:cNvPr id="6" name="图片 5">
            <a:extLst>
              <a:ext uri="{FF2B5EF4-FFF2-40B4-BE49-F238E27FC236}">
                <a16:creationId xmlns:a16="http://schemas.microsoft.com/office/drawing/2014/main" id="{7E4A1FF1-D473-490A-AE92-F7D6825716E9}"/>
              </a:ext>
            </a:extLst>
          </p:cNvPr>
          <p:cNvPicPr>
            <a:picLocks noChangeAspect="1"/>
          </p:cNvPicPr>
          <p:nvPr/>
        </p:nvPicPr>
        <p:blipFill>
          <a:blip r:embed="rId4"/>
          <a:stretch>
            <a:fillRect/>
          </a:stretch>
        </p:blipFill>
        <p:spPr>
          <a:xfrm>
            <a:off x="6941185" y="2341263"/>
            <a:ext cx="4536000" cy="4317652"/>
          </a:xfrm>
          <a:prstGeom prst="rect">
            <a:avLst/>
          </a:prstGeom>
        </p:spPr>
      </p:pic>
    </p:spTree>
    <p:extLst>
      <p:ext uri="{BB962C8B-B14F-4D97-AF65-F5344CB8AC3E}">
        <p14:creationId xmlns:p14="http://schemas.microsoft.com/office/powerpoint/2010/main" val="1504445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Process III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生成模型生成数据</a:t>
            </a:r>
          </a:p>
        </p:txBody>
      </p:sp>
      <mc:AlternateContent xmlns:mc="http://schemas.openxmlformats.org/markup-compatibility/2006">
        <mc:Choice xmlns:a14="http://schemas.microsoft.com/office/drawing/2010/main" Requires="a14">
          <p:graphicFrame>
            <p:nvGraphicFramePr>
              <p:cNvPr id="8" name="表格 8">
                <a:extLst>
                  <a:ext uri="{FF2B5EF4-FFF2-40B4-BE49-F238E27FC236}">
                    <a16:creationId xmlns:a16="http://schemas.microsoft.com/office/drawing/2014/main" id="{8F2944FF-6BE2-4B51-AACF-4EE5A23CB558}"/>
                  </a:ext>
                </a:extLst>
              </p:cNvPr>
              <p:cNvGraphicFramePr>
                <a:graphicFrameLocks noGrp="1"/>
              </p:cNvGraphicFramePr>
              <p:nvPr>
                <p:extLst>
                  <p:ext uri="{D42A27DB-BD31-4B8C-83A1-F6EECF244321}">
                    <p14:modId xmlns:p14="http://schemas.microsoft.com/office/powerpoint/2010/main" val="3291231885"/>
                  </p:ext>
                </p:extLst>
              </p:nvPr>
            </p:nvGraphicFramePr>
            <p:xfrm>
              <a:off x="2600652" y="2379830"/>
              <a:ext cx="2384100" cy="2287968"/>
            </p:xfrm>
            <a:graphic>
              <a:graphicData uri="http://schemas.openxmlformats.org/drawingml/2006/table">
                <a:tbl>
                  <a:tblPr firstRow="1" bandRow="1">
                    <a:tableStyleId>{2D5ABB26-0587-4C30-8999-92F81FD0307C}</a:tableStyleId>
                  </a:tblPr>
                  <a:tblGrid>
                    <a:gridCol w="476820">
                      <a:extLst>
                        <a:ext uri="{9D8B030D-6E8A-4147-A177-3AD203B41FA5}">
                          <a16:colId xmlns:a16="http://schemas.microsoft.com/office/drawing/2014/main" val="2169576988"/>
                        </a:ext>
                      </a:extLst>
                    </a:gridCol>
                    <a:gridCol w="476820">
                      <a:extLst>
                        <a:ext uri="{9D8B030D-6E8A-4147-A177-3AD203B41FA5}">
                          <a16:colId xmlns:a16="http://schemas.microsoft.com/office/drawing/2014/main" val="159125683"/>
                        </a:ext>
                      </a:extLst>
                    </a:gridCol>
                    <a:gridCol w="476820">
                      <a:extLst>
                        <a:ext uri="{9D8B030D-6E8A-4147-A177-3AD203B41FA5}">
                          <a16:colId xmlns:a16="http://schemas.microsoft.com/office/drawing/2014/main" val="3686709020"/>
                        </a:ext>
                      </a:extLst>
                    </a:gridCol>
                    <a:gridCol w="476820">
                      <a:extLst>
                        <a:ext uri="{9D8B030D-6E8A-4147-A177-3AD203B41FA5}">
                          <a16:colId xmlns:a16="http://schemas.microsoft.com/office/drawing/2014/main" val="1109994087"/>
                        </a:ext>
                      </a:extLst>
                    </a:gridCol>
                    <a:gridCol w="476820">
                      <a:extLst>
                        <a:ext uri="{9D8B030D-6E8A-4147-A177-3AD203B41FA5}">
                          <a16:colId xmlns:a16="http://schemas.microsoft.com/office/drawing/2014/main" val="2103681510"/>
                        </a:ext>
                      </a:extLst>
                    </a:gridCol>
                  </a:tblGrid>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ID</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zh-CN" altLang="zh-CN" sz="1600" kern="1200" smtClean="0">
                                        <a:solidFill>
                                          <a:schemeClr val="tx1"/>
                                        </a:solidFill>
                                        <a:latin typeface="+mn-lt"/>
                                        <a:ea typeface="+mn-ea"/>
                                        <a:cs typeface="+mn-cs"/>
                                      </a:rPr>
                                    </m:ctrlPr>
                                  </m:sSubPr>
                                  <m:e>
                                    <m:r>
                                      <a:rPr lang="en-US" altLang="zh-CN" sz="1600" kern="1200">
                                        <a:solidFill>
                                          <a:schemeClr val="tx1"/>
                                        </a:solidFill>
                                        <a:latin typeface="+mn-lt"/>
                                        <a:ea typeface="+mn-ea"/>
                                        <a:cs typeface="+mn-cs"/>
                                      </a:rPr>
                                      <m:t>𝑥</m:t>
                                    </m:r>
                                  </m:e>
                                  <m:sub>
                                    <m:r>
                                      <a:rPr lang="en-US" altLang="zh-CN" sz="1600" kern="1200">
                                        <a:solidFill>
                                          <a:schemeClr val="tx1"/>
                                        </a:solidFill>
                                        <a:latin typeface="+mn-lt"/>
                                        <a:ea typeface="+mn-ea"/>
                                        <a:cs typeface="+mn-cs"/>
                                      </a:rPr>
                                      <m:t>11</m:t>
                                    </m:r>
                                  </m:sub>
                                </m:sSub>
                              </m:oMath>
                            </m:oMathPara>
                          </a14:m>
                          <a:endParaRPr lang="zh-CN" altLang="zh-CN"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kern="1200">
                                        <a:solidFill>
                                          <a:schemeClr val="tx1"/>
                                        </a:solidFill>
                                        <a:latin typeface="Cambria Math" panose="02040503050406030204" pitchFamily="18" charset="0"/>
                                        <a:ea typeface="+mn-ea"/>
                                        <a:cs typeface="+mn-cs"/>
                                      </a:rPr>
                                      <m:t>1</m:t>
                                    </m:r>
                                    <m:r>
                                      <a:rPr lang="en-US" altLang="zh-CN" sz="1400" b="0" i="1" kern="1200" smtClean="0">
                                        <a:solidFill>
                                          <a:schemeClr val="tx1"/>
                                        </a:solidFill>
                                        <a:latin typeface="Cambria Math" panose="02040503050406030204" pitchFamily="18" charset="0"/>
                                        <a:ea typeface="+mn-ea"/>
                                        <a:cs typeface="+mn-cs"/>
                                      </a:rPr>
                                      <m:t>2</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kern="1200">
                                        <a:solidFill>
                                          <a:schemeClr val="tx1"/>
                                        </a:solidFill>
                                        <a:latin typeface="Cambria Math" panose="02040503050406030204" pitchFamily="18" charset="0"/>
                                        <a:ea typeface="+mn-ea"/>
                                        <a:cs typeface="+mn-cs"/>
                                      </a:rPr>
                                      <m:t>1</m:t>
                                    </m:r>
                                    <m:r>
                                      <a:rPr lang="en-US" altLang="zh-CN" sz="1400" b="0" i="1" kern="1200" smtClean="0">
                                        <a:solidFill>
                                          <a:schemeClr val="tx1"/>
                                        </a:solidFill>
                                        <a:latin typeface="Cambria Math" panose="02040503050406030204" pitchFamily="18" charset="0"/>
                                        <a:ea typeface="+mn-ea"/>
                                        <a:cs typeface="+mn-cs"/>
                                      </a:rPr>
                                      <m:t>3</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kern="1200">
                                        <a:solidFill>
                                          <a:schemeClr val="tx1"/>
                                        </a:solidFill>
                                        <a:latin typeface="Cambria Math" panose="02040503050406030204" pitchFamily="18" charset="0"/>
                                        <a:ea typeface="+mn-ea"/>
                                        <a:cs typeface="+mn-cs"/>
                                      </a:rPr>
                                      <m:t>1</m:t>
                                    </m:r>
                                    <m:r>
                                      <a:rPr lang="en-US" altLang="zh-CN" sz="1400" b="0" i="1" kern="1200" smtClean="0">
                                        <a:solidFill>
                                          <a:schemeClr val="tx1"/>
                                        </a:solidFill>
                                        <a:latin typeface="Cambria Math" panose="02040503050406030204" pitchFamily="18" charset="0"/>
                                        <a:ea typeface="+mn-ea"/>
                                        <a:cs typeface="+mn-cs"/>
                                      </a:rPr>
                                      <m:t>4</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52362526"/>
                      </a:ext>
                    </a:extLst>
                  </a:tr>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U1</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2</m:t>
                                    </m:r>
                                    <m:r>
                                      <a:rPr lang="en-US" altLang="zh-CN" sz="1400" kern="1200">
                                        <a:solidFill>
                                          <a:schemeClr val="tx1"/>
                                        </a:solidFill>
                                        <a:latin typeface="Cambria Math" panose="02040503050406030204" pitchFamily="18" charset="0"/>
                                        <a:ea typeface="+mn-ea"/>
                                        <a:cs typeface="+mn-cs"/>
                                      </a:rPr>
                                      <m:t>1</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22</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23</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24</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828905763"/>
                      </a:ext>
                    </a:extLst>
                  </a:tr>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U2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3</m:t>
                                    </m:r>
                                    <m:r>
                                      <a:rPr lang="en-US" altLang="zh-CN" sz="1400" kern="1200">
                                        <a:solidFill>
                                          <a:schemeClr val="tx1"/>
                                        </a:solidFill>
                                        <a:latin typeface="Cambria Math" panose="02040503050406030204" pitchFamily="18" charset="0"/>
                                        <a:ea typeface="+mn-ea"/>
                                        <a:cs typeface="+mn-cs"/>
                                      </a:rPr>
                                      <m:t>1</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32</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33</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34</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58579205"/>
                      </a:ext>
                    </a:extLst>
                  </a:tr>
                  <a:tr h="381328">
                    <a:tc rowSpan="3"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zh-CN" sz="1400" kern="1200" dirty="0">
                            <a:solidFill>
                              <a:schemeClr val="tx1"/>
                            </a:solidFill>
                            <a:latin typeface="微软雅黑" panose="020B0503020204020204" pitchFamily="34" charset="-122"/>
                            <a:ea typeface="微软雅黑" panose="020B0503020204020204" pitchFamily="34" charset="-122"/>
                            <a:cs typeface="+mn-cs"/>
                          </a:endParaRPr>
                        </a:p>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6EC"/>
                        </a:solidFill>
                      </a:tcPr>
                    </a:tc>
                    <a:tc rowSpan="3" h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rowSpan="3" h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2204078"/>
                      </a:ext>
                    </a:extLst>
                  </a:tr>
                  <a:tr h="381328">
                    <a:tc gridSpan="3"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hMerge="1"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hMerge="1"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4544290"/>
                      </a:ext>
                    </a:extLst>
                  </a:tr>
                  <a:tr h="381328">
                    <a:tc gridSpan="3"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hMerge="1"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hMerge="1"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4042663"/>
                      </a:ext>
                    </a:extLst>
                  </a:tr>
                </a:tbl>
              </a:graphicData>
            </a:graphic>
          </p:graphicFrame>
        </mc:Choice>
        <mc:Fallback>
          <p:graphicFrame>
            <p:nvGraphicFramePr>
              <p:cNvPr id="8" name="表格 8">
                <a:extLst>
                  <a:ext uri="{FF2B5EF4-FFF2-40B4-BE49-F238E27FC236}">
                    <a16:creationId xmlns:a16="http://schemas.microsoft.com/office/drawing/2014/main" id="{8F2944FF-6BE2-4B51-AACF-4EE5A23CB558}"/>
                  </a:ext>
                </a:extLst>
              </p:cNvPr>
              <p:cNvGraphicFramePr>
                <a:graphicFrameLocks noGrp="1"/>
              </p:cNvGraphicFramePr>
              <p:nvPr>
                <p:extLst>
                  <p:ext uri="{D42A27DB-BD31-4B8C-83A1-F6EECF244321}">
                    <p14:modId xmlns:p14="http://schemas.microsoft.com/office/powerpoint/2010/main" val="3291231885"/>
                  </p:ext>
                </p:extLst>
              </p:nvPr>
            </p:nvGraphicFramePr>
            <p:xfrm>
              <a:off x="2600652" y="2379830"/>
              <a:ext cx="2384100" cy="2287968"/>
            </p:xfrm>
            <a:graphic>
              <a:graphicData uri="http://schemas.openxmlformats.org/drawingml/2006/table">
                <a:tbl>
                  <a:tblPr firstRow="1" bandRow="1">
                    <a:tableStyleId>{2D5ABB26-0587-4C30-8999-92F81FD0307C}</a:tableStyleId>
                  </a:tblPr>
                  <a:tblGrid>
                    <a:gridCol w="476820">
                      <a:extLst>
                        <a:ext uri="{9D8B030D-6E8A-4147-A177-3AD203B41FA5}">
                          <a16:colId xmlns:a16="http://schemas.microsoft.com/office/drawing/2014/main" val="2169576988"/>
                        </a:ext>
                      </a:extLst>
                    </a:gridCol>
                    <a:gridCol w="476820">
                      <a:extLst>
                        <a:ext uri="{9D8B030D-6E8A-4147-A177-3AD203B41FA5}">
                          <a16:colId xmlns:a16="http://schemas.microsoft.com/office/drawing/2014/main" val="159125683"/>
                        </a:ext>
                      </a:extLst>
                    </a:gridCol>
                    <a:gridCol w="476820">
                      <a:extLst>
                        <a:ext uri="{9D8B030D-6E8A-4147-A177-3AD203B41FA5}">
                          <a16:colId xmlns:a16="http://schemas.microsoft.com/office/drawing/2014/main" val="3686709020"/>
                        </a:ext>
                      </a:extLst>
                    </a:gridCol>
                    <a:gridCol w="476820">
                      <a:extLst>
                        <a:ext uri="{9D8B030D-6E8A-4147-A177-3AD203B41FA5}">
                          <a16:colId xmlns:a16="http://schemas.microsoft.com/office/drawing/2014/main" val="1109994087"/>
                        </a:ext>
                      </a:extLst>
                    </a:gridCol>
                    <a:gridCol w="476820">
                      <a:extLst>
                        <a:ext uri="{9D8B030D-6E8A-4147-A177-3AD203B41FA5}">
                          <a16:colId xmlns:a16="http://schemas.microsoft.com/office/drawing/2014/main" val="2103681510"/>
                        </a:ext>
                      </a:extLst>
                    </a:gridCol>
                  </a:tblGrid>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ID</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t="-1587" r="-300000" b="-5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02564" t="-1587" r="-203846" b="-5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98734" t="-1587" r="-101266" b="-5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03846" t="-1587" r="-2564" b="-500000"/>
                          </a:stretch>
                        </a:blipFill>
                      </a:tcPr>
                    </a:tc>
                    <a:extLst>
                      <a:ext uri="{0D108BD9-81ED-4DB2-BD59-A6C34878D82A}">
                        <a16:rowId xmlns:a16="http://schemas.microsoft.com/office/drawing/2014/main" val="1152362526"/>
                      </a:ext>
                    </a:extLst>
                  </a:tr>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U1</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t="-103226" r="-300000" b="-408065"/>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02564" t="-103226" r="-203846" b="-408065"/>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98734" t="-103226" r="-101266" b="-408065"/>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03846" t="-103226" r="-2564" b="-408065"/>
                          </a:stretch>
                        </a:blipFill>
                      </a:tcPr>
                    </a:tc>
                    <a:extLst>
                      <a:ext uri="{0D108BD9-81ED-4DB2-BD59-A6C34878D82A}">
                        <a16:rowId xmlns:a16="http://schemas.microsoft.com/office/drawing/2014/main" val="3828905763"/>
                      </a:ext>
                    </a:extLst>
                  </a:tr>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U2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100000" t="-200000" r="-300000" b="-30158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02564" t="-200000" r="-203846" b="-30158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298734" t="-200000" r="-101266" b="-30158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4"/>
                          <a:stretch>
                            <a:fillRect l="-403846" t="-200000" r="-2564" b="-301587"/>
                          </a:stretch>
                        </a:blipFill>
                      </a:tcPr>
                    </a:tc>
                    <a:extLst>
                      <a:ext uri="{0D108BD9-81ED-4DB2-BD59-A6C34878D82A}">
                        <a16:rowId xmlns:a16="http://schemas.microsoft.com/office/drawing/2014/main" val="3958579205"/>
                      </a:ext>
                    </a:extLst>
                  </a:tr>
                  <a:tr h="381328">
                    <a:tc rowSpan="3"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zh-CN" sz="1400" kern="1200" dirty="0">
                            <a:solidFill>
                              <a:schemeClr val="tx1"/>
                            </a:solidFill>
                            <a:latin typeface="微软雅黑" panose="020B0503020204020204" pitchFamily="34" charset="-122"/>
                            <a:ea typeface="微软雅黑" panose="020B0503020204020204" pitchFamily="34" charset="-122"/>
                            <a:cs typeface="+mn-cs"/>
                          </a:endParaRPr>
                        </a:p>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6EC"/>
                        </a:solidFill>
                      </a:tcPr>
                    </a:tc>
                    <a:tc rowSpan="3" h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rowSpan="3" h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2204078"/>
                      </a:ext>
                    </a:extLst>
                  </a:tr>
                  <a:tr h="381328">
                    <a:tc gridSpan="3"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hMerge="1"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hMerge="1"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34544290"/>
                      </a:ext>
                    </a:extLst>
                  </a:tr>
                  <a:tr h="381328">
                    <a:tc gridSpan="3"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hMerge="1"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hMerge="1" v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lgDash"/>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4042663"/>
                      </a:ext>
                    </a:extLst>
                  </a:tr>
                </a:tbl>
              </a:graphicData>
            </a:graphic>
          </p:graphicFrame>
        </mc:Fallback>
      </mc:AlternateContent>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74BB27C3-FA4D-4005-A274-520799A289C7}"/>
                  </a:ext>
                </a:extLst>
              </p:cNvPr>
              <p:cNvSpPr txBox="1"/>
              <p:nvPr/>
            </p:nvSpPr>
            <p:spPr>
              <a:xfrm>
                <a:off x="3619500" y="1948788"/>
                <a:ext cx="679450" cy="46820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zh-CN" altLang="en-US" sz="2400">
                              <a:latin typeface="微软雅黑" panose="020B0503020204020204" pitchFamily="34" charset="-122"/>
                              <a:ea typeface="微软雅黑" panose="020B0503020204020204" pitchFamily="34" charset="-122"/>
                            </a:rPr>
                          </m:ctrlPr>
                        </m:sSupPr>
                        <m:e>
                          <m:r>
                            <a:rPr lang="zh-CN" altLang="en-US" sz="2400">
                              <a:latin typeface="微软雅黑" panose="020B0503020204020204" pitchFamily="34" charset="-122"/>
                              <a:ea typeface="微软雅黑" panose="020B0503020204020204" pitchFamily="34" charset="-122"/>
                            </a:rPr>
                            <m:t>𝑋</m:t>
                          </m:r>
                        </m:e>
                        <m:sup>
                          <m:r>
                            <a:rPr lang="zh-CN" altLang="en-US" sz="2400">
                              <a:latin typeface="微软雅黑" panose="020B0503020204020204" pitchFamily="34" charset="-122"/>
                              <a:ea typeface="微软雅黑" panose="020B0503020204020204" pitchFamily="34" charset="-122"/>
                            </a:rPr>
                            <m:t>𝐵</m:t>
                          </m:r>
                        </m:sup>
                      </m:sSup>
                    </m:oMath>
                  </m:oMathPara>
                </a14:m>
                <a:endParaRPr lang="zh-CN" altLang="en-US" sz="2400" dirty="0">
                  <a:latin typeface="微软雅黑" panose="020B0503020204020204" pitchFamily="34" charset="-122"/>
                  <a:ea typeface="微软雅黑" panose="020B0503020204020204" pitchFamily="34" charset="-122"/>
                </a:endParaRPr>
              </a:p>
            </p:txBody>
          </p:sp>
        </mc:Choice>
        <mc:Fallback>
          <p:sp>
            <p:nvSpPr>
              <p:cNvPr id="32" name="文本框 31">
                <a:extLst>
                  <a:ext uri="{FF2B5EF4-FFF2-40B4-BE49-F238E27FC236}">
                    <a16:creationId xmlns:a16="http://schemas.microsoft.com/office/drawing/2014/main" id="{74BB27C3-FA4D-4005-A274-520799A289C7}"/>
                  </a:ext>
                </a:extLst>
              </p:cNvPr>
              <p:cNvSpPr txBox="1">
                <a:spLocks noRot="1" noChangeAspect="1" noMove="1" noResize="1" noEditPoints="1" noAdjustHandles="1" noChangeArrowheads="1" noChangeShapeType="1" noTextEdit="1"/>
              </p:cNvSpPr>
              <p:nvPr/>
            </p:nvSpPr>
            <p:spPr>
              <a:xfrm>
                <a:off x="3619500" y="1948788"/>
                <a:ext cx="679450" cy="468205"/>
              </a:xfrm>
              <a:prstGeom prst="rect">
                <a:avLst/>
              </a:prstGeom>
              <a:blipFill>
                <a:blip r:embed="rId5"/>
                <a:stretch>
                  <a:fillRect/>
                </a:stretch>
              </a:blipFill>
            </p:spPr>
            <p:txBody>
              <a:bodyPr/>
              <a:lstStyle/>
              <a:p>
                <a:r>
                  <a:rPr lang="zh-CN" altLang="en-US">
                    <a:noFill/>
                  </a:rPr>
                  <a:t> </a:t>
                </a:r>
              </a:p>
            </p:txBody>
          </p:sp>
        </mc:Fallback>
      </mc:AlternateContent>
      <p:cxnSp>
        <p:nvCxnSpPr>
          <p:cNvPr id="33" name="直接箭头连接符 32">
            <a:extLst>
              <a:ext uri="{FF2B5EF4-FFF2-40B4-BE49-F238E27FC236}">
                <a16:creationId xmlns:a16="http://schemas.microsoft.com/office/drawing/2014/main" id="{083EF465-4215-469E-822A-F17FB36FDB9E}"/>
              </a:ext>
            </a:extLst>
          </p:cNvPr>
          <p:cNvCxnSpPr>
            <a:cxnSpLocks/>
          </p:cNvCxnSpPr>
          <p:nvPr/>
        </p:nvCxnSpPr>
        <p:spPr>
          <a:xfrm>
            <a:off x="5010152" y="2701686"/>
            <a:ext cx="255269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05F4620B-88CB-4224-821F-DD28A6CEAEDD}"/>
                  </a:ext>
                </a:extLst>
              </p:cNvPr>
              <p:cNvSpPr txBox="1"/>
              <p:nvPr/>
            </p:nvSpPr>
            <p:spPr>
              <a:xfrm>
                <a:off x="4978399" y="2124887"/>
                <a:ext cx="2787651" cy="606705"/>
              </a:xfrm>
              <a:prstGeom prst="rect">
                <a:avLst/>
              </a:prstGeom>
              <a:noFill/>
            </p:spPr>
            <p:txBody>
              <a:bodyPr wrap="square" rtlCol="0">
                <a:spAutoFit/>
              </a:bodyPr>
              <a:lstStyle/>
              <a:p>
                <a:r>
                  <a:rPr lang="en-US" altLang="zh-CN" sz="1600" dirty="0">
                    <a:solidFill>
                      <a:srgbClr val="0D47A1"/>
                    </a:solidFill>
                    <a:latin typeface="微软雅黑" panose="020B0503020204020204" pitchFamily="34" charset="-122"/>
                    <a:ea typeface="微软雅黑" panose="020B0503020204020204" pitchFamily="34" charset="-122"/>
                    <a:cs typeface="微软雅黑" panose="020B0503020204020204" pitchFamily="34" charset="-122"/>
                  </a:rPr>
                  <a:t>Low-Correlated Features</a:t>
                </a:r>
              </a:p>
              <a:p>
                <a:pPr algn="ctr"/>
                <a:r>
                  <a:rPr lang="en-US" altLang="zh-CN" sz="1600" dirty="0">
                    <a:solidFill>
                      <a:srgbClr val="424242"/>
                    </a:solidFill>
                    <a:latin typeface="微软雅黑" panose="020B0503020204020204" pitchFamily="34" charset="-122"/>
                    <a:ea typeface="微软雅黑" panose="020B0503020204020204" pitchFamily="34" charset="-122"/>
                    <a:cs typeface="微软雅黑" panose="020B0503020204020204" pitchFamily="34" charset="-122"/>
                  </a:rPr>
                  <a:t>(</a:t>
                </a:r>
                <a14:m>
                  <m:oMath xmlns:m="http://schemas.openxmlformats.org/officeDocument/2006/math">
                    <m:sSub>
                      <m:sSubPr>
                        <m:ctrlPr>
                          <a:rPr lang="zh-CN" altLang="zh-CN" sz="1600" i="1">
                            <a:solidFill>
                              <a:srgbClr val="424242"/>
                            </a:solidFill>
                            <a:latin typeface="Cambria Math" panose="02040503050406030204" pitchFamily="18" charset="0"/>
                            <a:ea typeface="微软雅黑" panose="020B0503020204020204" pitchFamily="34" charset="-122"/>
                            <a:cs typeface="微软雅黑" panose="020B0503020204020204" pitchFamily="34" charset="-122"/>
                          </a:rPr>
                        </m:ctrlPr>
                      </m:sSubPr>
                      <m:e>
                        <m:r>
                          <m:rPr>
                            <m:sty m:val="p"/>
                          </m:rPr>
                          <a:rPr lang="en-US" altLang="zh-CN" sz="1600" b="0" i="1" smtClean="0">
                            <a:solidFill>
                              <a:srgbClr val="424242"/>
                            </a:solidFill>
                            <a:latin typeface="Cambria Math" panose="02040503050406030204" pitchFamily="18" charset="0"/>
                            <a:ea typeface="微软雅黑" panose="020B0503020204020204" pitchFamily="34" charset="-122"/>
                            <a:cs typeface="微软雅黑" panose="020B0503020204020204" pitchFamily="34" charset="-122"/>
                          </a:rPr>
                          <m:t>μ</m:t>
                        </m:r>
                      </m:e>
                      <m:sub>
                        <m:r>
                          <m:rPr>
                            <m:sty m:val="p"/>
                          </m:rPr>
                          <a:rPr lang="en-US" altLang="zh-CN" sz="1600" b="0" i="1" smtClean="0">
                            <a:solidFill>
                              <a:srgbClr val="424242"/>
                            </a:solidFill>
                            <a:latin typeface="Cambria Math" panose="02040503050406030204" pitchFamily="18" charset="0"/>
                            <a:ea typeface="微软雅黑" panose="020B0503020204020204" pitchFamily="34" charset="-122"/>
                            <a:cs typeface="微软雅黑" panose="020B0503020204020204" pitchFamily="34" charset="-122"/>
                          </a:rPr>
                          <m:t>q</m:t>
                        </m:r>
                      </m:sub>
                    </m:sSub>
                    <m:r>
                      <a:rPr lang="en-US" altLang="zh-CN" sz="1600" b="0" smtClean="0">
                        <a:solidFill>
                          <a:srgbClr val="424242"/>
                        </a:solidFill>
                        <a:latin typeface="Cambria Math" panose="02040503050406030204" pitchFamily="18" charset="0"/>
                        <a:ea typeface="微软雅黑" panose="020B0503020204020204" pitchFamily="34" charset="-122"/>
                        <a:cs typeface="微软雅黑" panose="020B0503020204020204" pitchFamily="34" charset="-122"/>
                      </a:rPr>
                      <m:t>≤</m:t>
                    </m:r>
                    <m:r>
                      <m:rPr>
                        <m:sty m:val="p"/>
                      </m:rPr>
                      <a:rPr lang="en-US" altLang="zh-CN" sz="1600" b="0" i="1">
                        <a:solidFill>
                          <a:srgbClr val="424242"/>
                        </a:solidFill>
                        <a:latin typeface="Cambria Math" panose="02040503050406030204" pitchFamily="18" charset="0"/>
                        <a:ea typeface="微软雅黑" panose="020B0503020204020204" pitchFamily="34" charset="-122"/>
                        <a:cs typeface="微软雅黑" panose="020B0503020204020204" pitchFamily="34" charset="-122"/>
                      </a:rPr>
                      <m:t>τ</m:t>
                    </m:r>
                  </m:oMath>
                </a14:m>
                <a:r>
                  <a:rPr lang="en-US" altLang="zh-CN" sz="1600" dirty="0">
                    <a:solidFill>
                      <a:srgbClr val="424242"/>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600" dirty="0">
                  <a:solidFill>
                    <a:srgbClr val="424242"/>
                  </a:solidFill>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37" name="文本框 36">
                <a:extLst>
                  <a:ext uri="{FF2B5EF4-FFF2-40B4-BE49-F238E27FC236}">
                    <a16:creationId xmlns:a16="http://schemas.microsoft.com/office/drawing/2014/main" id="{05F4620B-88CB-4224-821F-DD28A6CEAEDD}"/>
                  </a:ext>
                </a:extLst>
              </p:cNvPr>
              <p:cNvSpPr txBox="1">
                <a:spLocks noRot="1" noChangeAspect="1" noMove="1" noResize="1" noEditPoints="1" noAdjustHandles="1" noChangeArrowheads="1" noChangeShapeType="1" noTextEdit="1"/>
              </p:cNvSpPr>
              <p:nvPr/>
            </p:nvSpPr>
            <p:spPr>
              <a:xfrm>
                <a:off x="4978399" y="2124887"/>
                <a:ext cx="2787651" cy="606705"/>
              </a:xfrm>
              <a:prstGeom prst="rect">
                <a:avLst/>
              </a:prstGeom>
              <a:blipFill>
                <a:blip r:embed="rId6"/>
                <a:stretch>
                  <a:fillRect l="-1313" t="-3030" b="-9091"/>
                </a:stretch>
              </a:blipFill>
            </p:spPr>
            <p:txBody>
              <a:bodyPr/>
              <a:lstStyle/>
              <a:p>
                <a:r>
                  <a:rPr lang="zh-CN" altLang="en-US">
                    <a:noFill/>
                  </a:rPr>
                  <a:t> </a:t>
                </a:r>
              </a:p>
            </p:txBody>
          </p:sp>
        </mc:Fallback>
      </mc:AlternateContent>
      <p:grpSp>
        <p:nvGrpSpPr>
          <p:cNvPr id="57" name="组合 56">
            <a:extLst>
              <a:ext uri="{FF2B5EF4-FFF2-40B4-BE49-F238E27FC236}">
                <a16:creationId xmlns:a16="http://schemas.microsoft.com/office/drawing/2014/main" id="{B271C7CD-9822-405E-9968-A4214971F258}"/>
              </a:ext>
            </a:extLst>
          </p:cNvPr>
          <p:cNvGrpSpPr/>
          <p:nvPr/>
        </p:nvGrpSpPr>
        <p:grpSpPr>
          <a:xfrm>
            <a:off x="5191125" y="2785787"/>
            <a:ext cx="2243138" cy="1881735"/>
            <a:chOff x="5191125" y="2785787"/>
            <a:chExt cx="2243138" cy="1881735"/>
          </a:xfrm>
        </p:grpSpPr>
        <p:sp>
          <p:nvSpPr>
            <p:cNvPr id="39" name="矩形: 圆角 38">
              <a:extLst>
                <a:ext uri="{FF2B5EF4-FFF2-40B4-BE49-F238E27FC236}">
                  <a16:creationId xmlns:a16="http://schemas.microsoft.com/office/drawing/2014/main" id="{F3027482-9CFE-4065-8262-74DED90D91BE}"/>
                </a:ext>
              </a:extLst>
            </p:cNvPr>
            <p:cNvSpPr/>
            <p:nvPr/>
          </p:nvSpPr>
          <p:spPr>
            <a:xfrm>
              <a:off x="5191125" y="2785787"/>
              <a:ext cx="2243138" cy="1881735"/>
            </a:xfrm>
            <a:prstGeom prst="roundRect">
              <a:avLst/>
            </a:prstGeom>
            <a:solidFill>
              <a:schemeClr val="bg2"/>
            </a:solidFill>
          </p:spPr>
          <p:style>
            <a:lnRef idx="2">
              <a:schemeClr val="dk1"/>
            </a:lnRef>
            <a:fillRef idx="1">
              <a:schemeClr val="lt1"/>
            </a:fillRef>
            <a:effectRef idx="0">
              <a:schemeClr val="dk1"/>
            </a:effectRef>
            <a:fontRef idx="minor">
              <a:schemeClr val="dk1"/>
            </a:fontRef>
          </p:style>
          <p:txBody>
            <a:bodyPr rtlCol="0" anchor="t" anchorCtr="0"/>
            <a:lstStyle/>
            <a:p>
              <a:pPr algn="ctr"/>
              <a:r>
                <a:rPr lang="en-US" altLang="zh-CN" dirty="0"/>
                <a:t>Generative Model</a:t>
              </a:r>
              <a:endParaRPr lang="zh-CN" altLang="en-US" dirty="0"/>
            </a:p>
          </p:txBody>
        </p:sp>
        <p:sp>
          <p:nvSpPr>
            <p:cNvPr id="41" name="矩形: 圆角 40">
              <a:extLst>
                <a:ext uri="{FF2B5EF4-FFF2-40B4-BE49-F238E27FC236}">
                  <a16:creationId xmlns:a16="http://schemas.microsoft.com/office/drawing/2014/main" id="{87064A87-D4F4-4FFA-A239-95DBF61107FA}"/>
                </a:ext>
              </a:extLst>
            </p:cNvPr>
            <p:cNvSpPr/>
            <p:nvPr/>
          </p:nvSpPr>
          <p:spPr>
            <a:xfrm>
              <a:off x="5455374" y="3284101"/>
              <a:ext cx="1695450" cy="199623"/>
            </a:xfrm>
            <a:prstGeom prst="roundRect">
              <a:avLst/>
            </a:prstGeom>
            <a:solidFill>
              <a:srgbClr val="E6F3FF"/>
            </a:solidFill>
          </p:spPr>
          <p:style>
            <a:lnRef idx="2">
              <a:schemeClr val="dk1"/>
            </a:lnRef>
            <a:fillRef idx="1">
              <a:schemeClr val="lt1"/>
            </a:fillRef>
            <a:effectRef idx="0">
              <a:schemeClr val="dk1"/>
            </a:effectRef>
            <a:fontRef idx="minor">
              <a:schemeClr val="dk1"/>
            </a:fontRef>
          </p:style>
          <p:txBody>
            <a:bodyPr rtlCol="0" anchor="ctr" anchorCtr="0"/>
            <a:lstStyle/>
            <a:p>
              <a:pPr algn="ctr"/>
              <a:r>
                <a:rPr lang="en-US" altLang="zh-CN" sz="1600" dirty="0"/>
                <a:t>CTGAN</a:t>
              </a:r>
              <a:endParaRPr lang="zh-CN" altLang="en-US" sz="1600" dirty="0"/>
            </a:p>
          </p:txBody>
        </p:sp>
        <p:sp>
          <p:nvSpPr>
            <p:cNvPr id="44" name="矩形: 圆角 43">
              <a:extLst>
                <a:ext uri="{FF2B5EF4-FFF2-40B4-BE49-F238E27FC236}">
                  <a16:creationId xmlns:a16="http://schemas.microsoft.com/office/drawing/2014/main" id="{7E0A9010-EC76-4A5D-A489-A1F43956DBBE}"/>
                </a:ext>
              </a:extLst>
            </p:cNvPr>
            <p:cNvSpPr/>
            <p:nvPr/>
          </p:nvSpPr>
          <p:spPr>
            <a:xfrm>
              <a:off x="5455374" y="3563370"/>
              <a:ext cx="1695450" cy="199623"/>
            </a:xfrm>
            <a:prstGeom prst="roundRect">
              <a:avLst/>
            </a:prstGeom>
            <a:solidFill>
              <a:srgbClr val="E3F2FD"/>
            </a:solidFill>
          </p:spPr>
          <p:style>
            <a:lnRef idx="2">
              <a:schemeClr val="dk1"/>
            </a:lnRef>
            <a:fillRef idx="1">
              <a:schemeClr val="lt1"/>
            </a:fillRef>
            <a:effectRef idx="0">
              <a:schemeClr val="dk1"/>
            </a:effectRef>
            <a:fontRef idx="minor">
              <a:schemeClr val="dk1"/>
            </a:fontRef>
          </p:style>
          <p:txBody>
            <a:bodyPr rtlCol="0" anchor="ctr" anchorCtr="0"/>
            <a:lstStyle/>
            <a:p>
              <a:pPr algn="ctr"/>
              <a:r>
                <a:rPr lang="en-US" altLang="zh-CN" sz="1600" dirty="0" err="1"/>
                <a:t>TableGAN</a:t>
              </a:r>
              <a:endParaRPr lang="zh-CN" altLang="en-US" sz="1600" dirty="0"/>
            </a:p>
          </p:txBody>
        </p:sp>
        <p:sp>
          <p:nvSpPr>
            <p:cNvPr id="45" name="矩形: 圆角 44">
              <a:extLst>
                <a:ext uri="{FF2B5EF4-FFF2-40B4-BE49-F238E27FC236}">
                  <a16:creationId xmlns:a16="http://schemas.microsoft.com/office/drawing/2014/main" id="{A63D2746-769B-4E79-8BF5-20130AAB2A3B}"/>
                </a:ext>
              </a:extLst>
            </p:cNvPr>
            <p:cNvSpPr/>
            <p:nvPr/>
          </p:nvSpPr>
          <p:spPr>
            <a:xfrm>
              <a:off x="5455374" y="3842638"/>
              <a:ext cx="1695450" cy="199623"/>
            </a:xfrm>
            <a:prstGeom prst="roundRect">
              <a:avLst/>
            </a:prstGeom>
            <a:solidFill>
              <a:srgbClr val="E1F5FE"/>
            </a:solidFill>
          </p:spPr>
          <p:style>
            <a:lnRef idx="2">
              <a:schemeClr val="dk1"/>
            </a:lnRef>
            <a:fillRef idx="1">
              <a:schemeClr val="lt1"/>
            </a:fillRef>
            <a:effectRef idx="0">
              <a:schemeClr val="dk1"/>
            </a:effectRef>
            <a:fontRef idx="minor">
              <a:schemeClr val="dk1"/>
            </a:fontRef>
          </p:style>
          <p:txBody>
            <a:bodyPr rtlCol="0" anchor="ctr" anchorCtr="0"/>
            <a:lstStyle/>
            <a:p>
              <a:pPr algn="ctr"/>
              <a:r>
                <a:rPr lang="en-US" altLang="zh-CN" sz="1600" dirty="0"/>
                <a:t>TVAE</a:t>
              </a:r>
              <a:endParaRPr lang="zh-CN" altLang="en-US" sz="1600" dirty="0"/>
            </a:p>
          </p:txBody>
        </p:sp>
        <p:sp>
          <p:nvSpPr>
            <p:cNvPr id="46" name="矩形: 圆角 45">
              <a:extLst>
                <a:ext uri="{FF2B5EF4-FFF2-40B4-BE49-F238E27FC236}">
                  <a16:creationId xmlns:a16="http://schemas.microsoft.com/office/drawing/2014/main" id="{E0EE3E30-7AA4-45A9-BDBA-818C745FEC66}"/>
                </a:ext>
              </a:extLst>
            </p:cNvPr>
            <p:cNvSpPr/>
            <p:nvPr/>
          </p:nvSpPr>
          <p:spPr>
            <a:xfrm>
              <a:off x="5455374" y="4121906"/>
              <a:ext cx="1695450" cy="199623"/>
            </a:xfrm>
            <a:prstGeom prst="roundRect">
              <a:avLst/>
            </a:prstGeom>
            <a:solidFill>
              <a:srgbClr val="E0F7FA"/>
            </a:solidFill>
          </p:spPr>
          <p:style>
            <a:lnRef idx="2">
              <a:schemeClr val="dk1"/>
            </a:lnRef>
            <a:fillRef idx="1">
              <a:schemeClr val="lt1"/>
            </a:fillRef>
            <a:effectRef idx="0">
              <a:schemeClr val="dk1"/>
            </a:effectRef>
            <a:fontRef idx="minor">
              <a:schemeClr val="dk1"/>
            </a:fontRef>
          </p:style>
          <p:txBody>
            <a:bodyPr rtlCol="0" anchor="ctr" anchorCtr="0"/>
            <a:lstStyle/>
            <a:p>
              <a:pPr algn="ctr"/>
              <a:r>
                <a:rPr lang="en-US" altLang="zh-CN" sz="1600" dirty="0" err="1"/>
                <a:t>TabDDPM</a:t>
              </a:r>
              <a:endParaRPr lang="zh-CN" altLang="en-US" sz="1600" dirty="0"/>
            </a:p>
          </p:txBody>
        </p:sp>
        <p:sp>
          <p:nvSpPr>
            <p:cNvPr id="47" name="矩形: 圆角 46">
              <a:extLst>
                <a:ext uri="{FF2B5EF4-FFF2-40B4-BE49-F238E27FC236}">
                  <a16:creationId xmlns:a16="http://schemas.microsoft.com/office/drawing/2014/main" id="{ECE48EB8-256B-4573-96EB-4AA8BF57B171}"/>
                </a:ext>
              </a:extLst>
            </p:cNvPr>
            <p:cNvSpPr/>
            <p:nvPr/>
          </p:nvSpPr>
          <p:spPr>
            <a:xfrm>
              <a:off x="5455374" y="4401175"/>
              <a:ext cx="1695450" cy="199623"/>
            </a:xfrm>
            <a:prstGeom prst="roundRect">
              <a:avLst/>
            </a:prstGeom>
            <a:solidFill>
              <a:srgbClr val="E0F2F1"/>
            </a:solidFill>
          </p:spPr>
          <p:style>
            <a:lnRef idx="2">
              <a:schemeClr val="dk1"/>
            </a:lnRef>
            <a:fillRef idx="1">
              <a:schemeClr val="lt1"/>
            </a:fillRef>
            <a:effectRef idx="0">
              <a:schemeClr val="dk1"/>
            </a:effectRef>
            <a:fontRef idx="minor">
              <a:schemeClr val="dk1"/>
            </a:fontRef>
          </p:style>
          <p:txBody>
            <a:bodyPr rtlCol="0" anchor="ctr" anchorCtr="0"/>
            <a:lstStyle/>
            <a:p>
              <a:pPr algn="ctr"/>
              <a:r>
                <a:rPr lang="en-US" altLang="zh-CN" sz="1600" dirty="0"/>
                <a:t>VF_GAIN</a:t>
              </a:r>
              <a:endParaRPr lang="zh-CN" altLang="en-US" sz="1600" dirty="0"/>
            </a:p>
          </p:txBody>
        </p:sp>
      </p:grpSp>
      <mc:AlternateContent xmlns:mc="http://schemas.openxmlformats.org/markup-compatibility/2006">
        <mc:Choice xmlns:a14="http://schemas.microsoft.com/office/drawing/2010/main" Requires="a14">
          <p:graphicFrame>
            <p:nvGraphicFramePr>
              <p:cNvPr id="49" name="表格 8">
                <a:extLst>
                  <a:ext uri="{FF2B5EF4-FFF2-40B4-BE49-F238E27FC236}">
                    <a16:creationId xmlns:a16="http://schemas.microsoft.com/office/drawing/2014/main" id="{19F18103-6A11-4E5C-97E1-112DCCF70F91}"/>
                  </a:ext>
                </a:extLst>
              </p:cNvPr>
              <p:cNvGraphicFramePr>
                <a:graphicFrameLocks noGrp="1"/>
              </p:cNvGraphicFramePr>
              <p:nvPr>
                <p:extLst>
                  <p:ext uri="{D42A27DB-BD31-4B8C-83A1-F6EECF244321}">
                    <p14:modId xmlns:p14="http://schemas.microsoft.com/office/powerpoint/2010/main" val="580386123"/>
                  </p:ext>
                </p:extLst>
              </p:nvPr>
            </p:nvGraphicFramePr>
            <p:xfrm>
              <a:off x="7630017" y="2379554"/>
              <a:ext cx="2384100" cy="2287968"/>
            </p:xfrm>
            <a:graphic>
              <a:graphicData uri="http://schemas.openxmlformats.org/drawingml/2006/table">
                <a:tbl>
                  <a:tblPr firstRow="1" bandRow="1">
                    <a:tableStyleId>{2D5ABB26-0587-4C30-8999-92F81FD0307C}</a:tableStyleId>
                  </a:tblPr>
                  <a:tblGrid>
                    <a:gridCol w="476820">
                      <a:extLst>
                        <a:ext uri="{9D8B030D-6E8A-4147-A177-3AD203B41FA5}">
                          <a16:colId xmlns:a16="http://schemas.microsoft.com/office/drawing/2014/main" val="2169576988"/>
                        </a:ext>
                      </a:extLst>
                    </a:gridCol>
                    <a:gridCol w="476820">
                      <a:extLst>
                        <a:ext uri="{9D8B030D-6E8A-4147-A177-3AD203B41FA5}">
                          <a16:colId xmlns:a16="http://schemas.microsoft.com/office/drawing/2014/main" val="159125683"/>
                        </a:ext>
                      </a:extLst>
                    </a:gridCol>
                    <a:gridCol w="476820">
                      <a:extLst>
                        <a:ext uri="{9D8B030D-6E8A-4147-A177-3AD203B41FA5}">
                          <a16:colId xmlns:a16="http://schemas.microsoft.com/office/drawing/2014/main" val="3686709020"/>
                        </a:ext>
                      </a:extLst>
                    </a:gridCol>
                    <a:gridCol w="476820">
                      <a:extLst>
                        <a:ext uri="{9D8B030D-6E8A-4147-A177-3AD203B41FA5}">
                          <a16:colId xmlns:a16="http://schemas.microsoft.com/office/drawing/2014/main" val="1109994087"/>
                        </a:ext>
                      </a:extLst>
                    </a:gridCol>
                    <a:gridCol w="476820">
                      <a:extLst>
                        <a:ext uri="{9D8B030D-6E8A-4147-A177-3AD203B41FA5}">
                          <a16:colId xmlns:a16="http://schemas.microsoft.com/office/drawing/2014/main" val="2103681510"/>
                        </a:ext>
                      </a:extLst>
                    </a:gridCol>
                  </a:tblGrid>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ID</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lang="zh-CN" altLang="zh-CN" sz="1600" kern="1200" smtClean="0">
                                        <a:solidFill>
                                          <a:schemeClr val="tx1"/>
                                        </a:solidFill>
                                        <a:latin typeface="+mn-lt"/>
                                        <a:ea typeface="+mn-ea"/>
                                        <a:cs typeface="+mn-cs"/>
                                      </a:rPr>
                                    </m:ctrlPr>
                                  </m:sSubPr>
                                  <m:e>
                                    <m:r>
                                      <a:rPr lang="en-US" altLang="zh-CN" sz="1600" kern="1200">
                                        <a:solidFill>
                                          <a:schemeClr val="tx1"/>
                                        </a:solidFill>
                                        <a:latin typeface="+mn-lt"/>
                                        <a:ea typeface="+mn-ea"/>
                                        <a:cs typeface="+mn-cs"/>
                                      </a:rPr>
                                      <m:t>𝑥</m:t>
                                    </m:r>
                                  </m:e>
                                  <m:sub>
                                    <m:r>
                                      <a:rPr lang="en-US" altLang="zh-CN" sz="1600" kern="1200">
                                        <a:solidFill>
                                          <a:schemeClr val="tx1"/>
                                        </a:solidFill>
                                        <a:latin typeface="+mn-lt"/>
                                        <a:ea typeface="+mn-ea"/>
                                        <a:cs typeface="+mn-cs"/>
                                      </a:rPr>
                                      <m:t>11</m:t>
                                    </m:r>
                                  </m:sub>
                                </m:sSub>
                              </m:oMath>
                            </m:oMathPara>
                          </a14:m>
                          <a:endParaRPr lang="zh-CN" altLang="zh-CN"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kern="1200">
                                        <a:solidFill>
                                          <a:schemeClr val="tx1"/>
                                        </a:solidFill>
                                        <a:latin typeface="Cambria Math" panose="02040503050406030204" pitchFamily="18" charset="0"/>
                                        <a:ea typeface="+mn-ea"/>
                                        <a:cs typeface="+mn-cs"/>
                                      </a:rPr>
                                      <m:t>1</m:t>
                                    </m:r>
                                    <m:r>
                                      <a:rPr lang="en-US" altLang="zh-CN" sz="1400" b="0" i="1" kern="1200" smtClean="0">
                                        <a:solidFill>
                                          <a:schemeClr val="tx1"/>
                                        </a:solidFill>
                                        <a:latin typeface="Cambria Math" panose="02040503050406030204" pitchFamily="18" charset="0"/>
                                        <a:ea typeface="+mn-ea"/>
                                        <a:cs typeface="+mn-cs"/>
                                      </a:rPr>
                                      <m:t>2</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kern="1200">
                                        <a:solidFill>
                                          <a:schemeClr val="tx1"/>
                                        </a:solidFill>
                                        <a:latin typeface="Cambria Math" panose="02040503050406030204" pitchFamily="18" charset="0"/>
                                        <a:ea typeface="+mn-ea"/>
                                        <a:cs typeface="+mn-cs"/>
                                      </a:rPr>
                                      <m:t>1</m:t>
                                    </m:r>
                                    <m:r>
                                      <a:rPr lang="en-US" altLang="zh-CN" sz="1400" b="0" i="1" kern="1200" smtClean="0">
                                        <a:solidFill>
                                          <a:schemeClr val="tx1"/>
                                        </a:solidFill>
                                        <a:latin typeface="Cambria Math" panose="02040503050406030204" pitchFamily="18" charset="0"/>
                                        <a:ea typeface="+mn-ea"/>
                                        <a:cs typeface="+mn-cs"/>
                                      </a:rPr>
                                      <m:t>3</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kern="1200">
                                        <a:solidFill>
                                          <a:schemeClr val="tx1"/>
                                        </a:solidFill>
                                        <a:latin typeface="Cambria Math" panose="02040503050406030204" pitchFamily="18" charset="0"/>
                                        <a:ea typeface="+mn-ea"/>
                                        <a:cs typeface="+mn-cs"/>
                                      </a:rPr>
                                      <m:t>1</m:t>
                                    </m:r>
                                    <m:r>
                                      <a:rPr lang="en-US" altLang="zh-CN" sz="1400" b="0" i="1" kern="1200" smtClean="0">
                                        <a:solidFill>
                                          <a:schemeClr val="tx1"/>
                                        </a:solidFill>
                                        <a:latin typeface="Cambria Math" panose="02040503050406030204" pitchFamily="18" charset="0"/>
                                        <a:ea typeface="+mn-ea"/>
                                        <a:cs typeface="+mn-cs"/>
                                      </a:rPr>
                                      <m:t>4</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52362526"/>
                      </a:ext>
                    </a:extLst>
                  </a:tr>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U1</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2</m:t>
                                    </m:r>
                                    <m:r>
                                      <a:rPr lang="en-US" altLang="zh-CN" sz="1400" kern="1200">
                                        <a:solidFill>
                                          <a:schemeClr val="tx1"/>
                                        </a:solidFill>
                                        <a:latin typeface="Cambria Math" panose="02040503050406030204" pitchFamily="18" charset="0"/>
                                        <a:ea typeface="+mn-ea"/>
                                        <a:cs typeface="+mn-cs"/>
                                      </a:rPr>
                                      <m:t>1</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22</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23</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24</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28905763"/>
                      </a:ext>
                    </a:extLst>
                  </a:tr>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U2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3</m:t>
                                    </m:r>
                                    <m:r>
                                      <a:rPr lang="en-US" altLang="zh-CN" sz="1400" kern="1200">
                                        <a:solidFill>
                                          <a:schemeClr val="tx1"/>
                                        </a:solidFill>
                                        <a:latin typeface="Cambria Math" panose="02040503050406030204" pitchFamily="18" charset="0"/>
                                        <a:ea typeface="+mn-ea"/>
                                        <a:cs typeface="+mn-cs"/>
                                      </a:rPr>
                                      <m:t>1</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32</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33</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latinLnBrk="0" hangingPunct="1"/>
                          <a14:m>
                            <m:oMathPara xmlns:m="http://schemas.openxmlformats.org/officeDocument/2006/math">
                              <m:oMathParaPr>
                                <m:jc m:val="centerGroup"/>
                              </m:oMathParaPr>
                              <m:oMath xmlns:m="http://schemas.openxmlformats.org/officeDocument/2006/math">
                                <m:sSub>
                                  <m:sSubPr>
                                    <m:ctrlPr>
                                      <a:rPr lang="zh-CN" altLang="zh-CN" sz="1400" i="1" kern="1200" smtClean="0">
                                        <a:solidFill>
                                          <a:schemeClr val="tx1"/>
                                        </a:solidFill>
                                        <a:latin typeface="Cambria Math" panose="02040503050406030204" pitchFamily="18" charset="0"/>
                                        <a:ea typeface="+mn-ea"/>
                                        <a:cs typeface="+mn-cs"/>
                                      </a:rPr>
                                    </m:ctrlPr>
                                  </m:sSubPr>
                                  <m:e>
                                    <m:r>
                                      <a:rPr lang="en-US" altLang="zh-CN" sz="1400" kern="1200">
                                        <a:solidFill>
                                          <a:schemeClr val="tx1"/>
                                        </a:solidFill>
                                        <a:latin typeface="Cambria Math" panose="02040503050406030204" pitchFamily="18" charset="0"/>
                                        <a:ea typeface="+mn-ea"/>
                                        <a:cs typeface="+mn-cs"/>
                                      </a:rPr>
                                      <m:t>𝑥</m:t>
                                    </m:r>
                                  </m:e>
                                  <m:sub>
                                    <m:r>
                                      <a:rPr lang="en-US" altLang="zh-CN" sz="1400" b="0" i="0" kern="1200" smtClean="0">
                                        <a:solidFill>
                                          <a:schemeClr val="tx1"/>
                                        </a:solidFill>
                                        <a:latin typeface="Cambria Math" panose="02040503050406030204" pitchFamily="18" charset="0"/>
                                        <a:ea typeface="+mn-ea"/>
                                        <a:cs typeface="+mn-cs"/>
                                      </a:rPr>
                                      <m:t>34</m:t>
                                    </m:r>
                                  </m:sub>
                                </m:sSub>
                              </m:oMath>
                            </m:oMathPara>
                          </a14:m>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58579205"/>
                      </a:ext>
                    </a:extLst>
                  </a:tr>
                  <a:tr h="1143984">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zh-CN" sz="1400" kern="1200" dirty="0">
                            <a:solidFill>
                              <a:schemeClr val="tx1"/>
                            </a:solidFill>
                            <a:latin typeface="微软雅黑" panose="020B0503020204020204" pitchFamily="34" charset="-122"/>
                            <a:ea typeface="微软雅黑" panose="020B0503020204020204" pitchFamily="34" charset="-122"/>
                            <a:cs typeface="+mn-cs"/>
                          </a:endParaRPr>
                        </a:p>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6EC"/>
                        </a:solidFill>
                      </a:tcPr>
                    </a:tc>
                    <a:tc h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h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gridSpan="2">
                      <a:txBody>
                        <a:bodyPr/>
                        <a:lstStyle/>
                        <a:p>
                          <a:pPr marL="0" algn="ctr" defTabSz="914400" rtl="0" eaLnBrk="1" latinLnBrk="0" hangingPunct="1"/>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7474"/>
                        </a:solidFill>
                      </a:tcPr>
                    </a:tc>
                    <a:tc h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2204078"/>
                      </a:ext>
                    </a:extLst>
                  </a:tr>
                </a:tbl>
              </a:graphicData>
            </a:graphic>
          </p:graphicFrame>
        </mc:Choice>
        <mc:Fallback>
          <p:graphicFrame>
            <p:nvGraphicFramePr>
              <p:cNvPr id="49" name="表格 8">
                <a:extLst>
                  <a:ext uri="{FF2B5EF4-FFF2-40B4-BE49-F238E27FC236}">
                    <a16:creationId xmlns:a16="http://schemas.microsoft.com/office/drawing/2014/main" id="{19F18103-6A11-4E5C-97E1-112DCCF70F91}"/>
                  </a:ext>
                </a:extLst>
              </p:cNvPr>
              <p:cNvGraphicFramePr>
                <a:graphicFrameLocks noGrp="1"/>
              </p:cNvGraphicFramePr>
              <p:nvPr>
                <p:extLst>
                  <p:ext uri="{D42A27DB-BD31-4B8C-83A1-F6EECF244321}">
                    <p14:modId xmlns:p14="http://schemas.microsoft.com/office/powerpoint/2010/main" val="580386123"/>
                  </p:ext>
                </p:extLst>
              </p:nvPr>
            </p:nvGraphicFramePr>
            <p:xfrm>
              <a:off x="7630017" y="2379554"/>
              <a:ext cx="2384100" cy="2287968"/>
            </p:xfrm>
            <a:graphic>
              <a:graphicData uri="http://schemas.openxmlformats.org/drawingml/2006/table">
                <a:tbl>
                  <a:tblPr firstRow="1" bandRow="1">
                    <a:tableStyleId>{2D5ABB26-0587-4C30-8999-92F81FD0307C}</a:tableStyleId>
                  </a:tblPr>
                  <a:tblGrid>
                    <a:gridCol w="476820">
                      <a:extLst>
                        <a:ext uri="{9D8B030D-6E8A-4147-A177-3AD203B41FA5}">
                          <a16:colId xmlns:a16="http://schemas.microsoft.com/office/drawing/2014/main" val="2169576988"/>
                        </a:ext>
                      </a:extLst>
                    </a:gridCol>
                    <a:gridCol w="476820">
                      <a:extLst>
                        <a:ext uri="{9D8B030D-6E8A-4147-A177-3AD203B41FA5}">
                          <a16:colId xmlns:a16="http://schemas.microsoft.com/office/drawing/2014/main" val="159125683"/>
                        </a:ext>
                      </a:extLst>
                    </a:gridCol>
                    <a:gridCol w="476820">
                      <a:extLst>
                        <a:ext uri="{9D8B030D-6E8A-4147-A177-3AD203B41FA5}">
                          <a16:colId xmlns:a16="http://schemas.microsoft.com/office/drawing/2014/main" val="3686709020"/>
                        </a:ext>
                      </a:extLst>
                    </a:gridCol>
                    <a:gridCol w="476820">
                      <a:extLst>
                        <a:ext uri="{9D8B030D-6E8A-4147-A177-3AD203B41FA5}">
                          <a16:colId xmlns:a16="http://schemas.microsoft.com/office/drawing/2014/main" val="1109994087"/>
                        </a:ext>
                      </a:extLst>
                    </a:gridCol>
                    <a:gridCol w="476820">
                      <a:extLst>
                        <a:ext uri="{9D8B030D-6E8A-4147-A177-3AD203B41FA5}">
                          <a16:colId xmlns:a16="http://schemas.microsoft.com/office/drawing/2014/main" val="2103681510"/>
                        </a:ext>
                      </a:extLst>
                    </a:gridCol>
                  </a:tblGrid>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ID</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00000" t="-1587" r="-300000" b="-5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02564" t="-1587" r="-203846" b="-5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98734" t="-1587" r="-101266" b="-500000"/>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403846" t="-1587" r="-2564" b="-500000"/>
                          </a:stretch>
                        </a:blipFill>
                      </a:tcPr>
                    </a:tc>
                    <a:extLst>
                      <a:ext uri="{0D108BD9-81ED-4DB2-BD59-A6C34878D82A}">
                        <a16:rowId xmlns:a16="http://schemas.microsoft.com/office/drawing/2014/main" val="1152362526"/>
                      </a:ext>
                    </a:extLst>
                  </a:tr>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U1</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00000" t="-103226" r="-300000" b="-408065"/>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02564" t="-103226" r="-203846" b="-408065"/>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98734" t="-103226" r="-101266" b="-408065"/>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403846" t="-103226" r="-2564" b="-408065"/>
                          </a:stretch>
                        </a:blipFill>
                      </a:tcPr>
                    </a:tc>
                    <a:extLst>
                      <a:ext uri="{0D108BD9-81ED-4DB2-BD59-A6C34878D82A}">
                        <a16:rowId xmlns:a16="http://schemas.microsoft.com/office/drawing/2014/main" val="3828905763"/>
                      </a:ext>
                    </a:extLst>
                  </a:tr>
                  <a:tr h="381328">
                    <a:tc>
                      <a:txBody>
                        <a:bodyPr/>
                        <a:lstStyle/>
                        <a:p>
                          <a:pPr marL="0" algn="ctr" defTabSz="914400" rtl="0" eaLnBrk="1" latinLnBrk="0" hangingPunct="1"/>
                          <a:r>
                            <a:rPr lang="en-US" altLang="zh-CN" sz="1400" kern="1200" dirty="0">
                              <a:solidFill>
                                <a:schemeClr val="tx1"/>
                              </a:solidFill>
                              <a:latin typeface="微软雅黑" panose="020B0503020204020204" pitchFamily="34" charset="-122"/>
                              <a:ea typeface="微软雅黑" panose="020B0503020204020204" pitchFamily="34" charset="-122"/>
                              <a:cs typeface="+mn-cs"/>
                            </a:rPr>
                            <a:t>U2</a:t>
                          </a:r>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100000" t="-200000" r="-300000" b="-30158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02564" t="-200000" r="-203846" b="-30158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298734" t="-200000" r="-101266" b="-301587"/>
                          </a:stretch>
                        </a:blipFill>
                      </a:tcPr>
                    </a:tc>
                    <a:tc>
                      <a:txBody>
                        <a:bodyPr/>
                        <a:lstStyle/>
                        <a:p>
                          <a:endParaRPr lang="zh-CN"/>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7"/>
                          <a:stretch>
                            <a:fillRect l="-403846" t="-200000" r="-2564" b="-301587"/>
                          </a:stretch>
                        </a:blipFill>
                      </a:tcPr>
                    </a:tc>
                    <a:extLst>
                      <a:ext uri="{0D108BD9-81ED-4DB2-BD59-A6C34878D82A}">
                        <a16:rowId xmlns:a16="http://schemas.microsoft.com/office/drawing/2014/main" val="3958579205"/>
                      </a:ext>
                    </a:extLst>
                  </a:tr>
                  <a:tr h="1143984">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zh-CN" sz="1400" kern="1200" dirty="0">
                            <a:solidFill>
                              <a:schemeClr val="tx1"/>
                            </a:solidFill>
                            <a:latin typeface="微软雅黑" panose="020B0503020204020204" pitchFamily="34" charset="-122"/>
                            <a:ea typeface="微软雅黑" panose="020B0503020204020204" pitchFamily="34" charset="-122"/>
                            <a:cs typeface="+mn-cs"/>
                          </a:endParaRPr>
                        </a:p>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DF6EC"/>
                        </a:solidFill>
                      </a:tcPr>
                    </a:tc>
                    <a:tc h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h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tc gridSpan="2">
                      <a:txBody>
                        <a:bodyPr/>
                        <a:lstStyle/>
                        <a:p>
                          <a:pPr marL="0" algn="ctr" defTabSz="914400" rtl="0" eaLnBrk="1" latinLnBrk="0" hangingPunct="1"/>
                          <a:endParaRPr lang="zh-CN" altLang="en-US" sz="2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67474"/>
                        </a:solidFill>
                      </a:tcPr>
                    </a:tc>
                    <a:tc hMerge="1">
                      <a:txBody>
                        <a:bodyPr/>
                        <a:lstStyle/>
                        <a:p>
                          <a:pPr marL="0" algn="ctr" defTabSz="914400" rtl="0" eaLnBrk="1" latinLnBrk="0" hangingPunct="1"/>
                          <a:endParaRPr lang="zh-CN" altLang="en-US" sz="1400" kern="1200" dirty="0">
                            <a:solidFill>
                              <a:schemeClr val="tx1"/>
                            </a:solidFill>
                            <a:latin typeface="微软雅黑" panose="020B0503020204020204" pitchFamily="34" charset="-122"/>
                            <a:ea typeface="微软雅黑" panose="020B0503020204020204" pitchFamily="34" charset="-122"/>
                            <a:cs typeface="+mn-cs"/>
                          </a:endParaRPr>
                        </a:p>
                      </a:txBody>
                      <a:tcPr anchor="ctr">
                        <a:lnL w="12700" cap="flat" cmpd="sng" algn="ctr">
                          <a:solidFill>
                            <a:schemeClr val="tx1"/>
                          </a:solidFill>
                          <a:prstDash val="lgDash"/>
                          <a:round/>
                          <a:headEnd type="none" w="med" len="med"/>
                          <a:tailEnd type="none" w="med" len="med"/>
                        </a:lnL>
                        <a:lnR w="12700" cap="flat" cmpd="sng" algn="ctr">
                          <a:solidFill>
                            <a:schemeClr val="tx1"/>
                          </a:solidFill>
                          <a:prstDash val="lgDash"/>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lgDash"/>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92204078"/>
                      </a:ext>
                    </a:extLst>
                  </a:tr>
                </a:tbl>
              </a:graphicData>
            </a:graphic>
          </p:graphicFrame>
        </mc:Fallback>
      </mc:AlternateContent>
      <mc:AlternateContent xmlns:mc="http://schemas.openxmlformats.org/markup-compatibility/2006">
        <mc:Choice xmlns:a14="http://schemas.microsoft.com/office/drawing/2010/main" Requires="a14">
          <p:sp>
            <p:nvSpPr>
              <p:cNvPr id="50" name="文本框 49">
                <a:extLst>
                  <a:ext uri="{FF2B5EF4-FFF2-40B4-BE49-F238E27FC236}">
                    <a16:creationId xmlns:a16="http://schemas.microsoft.com/office/drawing/2014/main" id="{37A5F8BC-885D-4F8D-AECF-F54F8E65EC69}"/>
                  </a:ext>
                </a:extLst>
              </p:cNvPr>
              <p:cNvSpPr txBox="1"/>
              <p:nvPr/>
            </p:nvSpPr>
            <p:spPr>
              <a:xfrm>
                <a:off x="8648865" y="1948512"/>
                <a:ext cx="679450" cy="468205"/>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p>
                        <m:sSupPr>
                          <m:ctrlPr>
                            <a:rPr lang="zh-CN" altLang="en-US" sz="2400">
                              <a:latin typeface="微软雅黑" panose="020B0503020204020204" pitchFamily="34" charset="-122"/>
                              <a:ea typeface="微软雅黑" panose="020B0503020204020204" pitchFamily="34" charset="-122"/>
                            </a:rPr>
                          </m:ctrlPr>
                        </m:sSupPr>
                        <m:e>
                          <m:r>
                            <a:rPr lang="zh-CN" altLang="en-US" sz="2400">
                              <a:latin typeface="微软雅黑" panose="020B0503020204020204" pitchFamily="34" charset="-122"/>
                              <a:ea typeface="微软雅黑" panose="020B0503020204020204" pitchFamily="34" charset="-122"/>
                            </a:rPr>
                            <m:t>𝑋</m:t>
                          </m:r>
                        </m:e>
                        <m:sup>
                          <m:r>
                            <a:rPr lang="zh-CN" altLang="en-US" sz="2400">
                              <a:latin typeface="微软雅黑" panose="020B0503020204020204" pitchFamily="34" charset="-122"/>
                              <a:ea typeface="微软雅黑" panose="020B0503020204020204" pitchFamily="34" charset="-122"/>
                            </a:rPr>
                            <m:t>𝐵</m:t>
                          </m:r>
                        </m:sup>
                      </m:sSup>
                    </m:oMath>
                  </m:oMathPara>
                </a14:m>
                <a:endParaRPr lang="zh-CN" altLang="en-US" sz="2400" dirty="0">
                  <a:latin typeface="微软雅黑" panose="020B0503020204020204" pitchFamily="34" charset="-122"/>
                  <a:ea typeface="微软雅黑" panose="020B0503020204020204" pitchFamily="34" charset="-122"/>
                </a:endParaRPr>
              </a:p>
            </p:txBody>
          </p:sp>
        </mc:Choice>
        <mc:Fallback>
          <p:sp>
            <p:nvSpPr>
              <p:cNvPr id="50" name="文本框 49">
                <a:extLst>
                  <a:ext uri="{FF2B5EF4-FFF2-40B4-BE49-F238E27FC236}">
                    <a16:creationId xmlns:a16="http://schemas.microsoft.com/office/drawing/2014/main" id="{37A5F8BC-885D-4F8D-AECF-F54F8E65EC69}"/>
                  </a:ext>
                </a:extLst>
              </p:cNvPr>
              <p:cNvSpPr txBox="1">
                <a:spLocks noRot="1" noChangeAspect="1" noMove="1" noResize="1" noEditPoints="1" noAdjustHandles="1" noChangeArrowheads="1" noChangeShapeType="1" noTextEdit="1"/>
              </p:cNvSpPr>
              <p:nvPr/>
            </p:nvSpPr>
            <p:spPr>
              <a:xfrm>
                <a:off x="8648865" y="1948512"/>
                <a:ext cx="679450" cy="468205"/>
              </a:xfrm>
              <a:prstGeom prst="rect">
                <a:avLst/>
              </a:prstGeom>
              <a:blipFill>
                <a:blip r:embed="rId8"/>
                <a:stretch>
                  <a:fillRect/>
                </a:stretch>
              </a:blipFill>
            </p:spPr>
            <p:txBody>
              <a:bodyPr/>
              <a:lstStyle/>
              <a:p>
                <a:r>
                  <a:rPr lang="zh-CN" altLang="en-US">
                    <a:noFill/>
                  </a:rPr>
                  <a:t> </a:t>
                </a:r>
              </a:p>
            </p:txBody>
          </p:sp>
        </mc:Fallback>
      </mc:AlternateContent>
      <p:graphicFrame>
        <p:nvGraphicFramePr>
          <p:cNvPr id="48" name="对象 47">
            <a:extLst>
              <a:ext uri="{FF2B5EF4-FFF2-40B4-BE49-F238E27FC236}">
                <a16:creationId xmlns:a16="http://schemas.microsoft.com/office/drawing/2014/main" id="{8E614FE1-38D5-4E3B-8BE2-A449E9CEEA7C}"/>
              </a:ext>
            </a:extLst>
          </p:cNvPr>
          <p:cNvGraphicFramePr>
            <a:graphicFrameLocks noChangeAspect="1"/>
          </p:cNvGraphicFramePr>
          <p:nvPr>
            <p:extLst>
              <p:ext uri="{D42A27DB-BD31-4B8C-83A1-F6EECF244321}">
                <p14:modId xmlns:p14="http://schemas.microsoft.com/office/powerpoint/2010/main" val="536684958"/>
              </p:ext>
            </p:extLst>
          </p:nvPr>
        </p:nvGraphicFramePr>
        <p:xfrm>
          <a:off x="2837959" y="3809047"/>
          <a:ext cx="954743" cy="572244"/>
        </p:xfrm>
        <a:graphic>
          <a:graphicData uri="http://schemas.openxmlformats.org/presentationml/2006/ole">
            <mc:AlternateContent xmlns:mc="http://schemas.openxmlformats.org/markup-compatibility/2006">
              <mc:Choice xmlns:v="urn:schemas-microsoft-com:vml" Requires="v">
                <p:oleObj spid="_x0000_s7185" name="Equation" r:id="rId9" imgW="504018" imgH="302079" progId="Equation.DSMT4">
                  <p:embed/>
                </p:oleObj>
              </mc:Choice>
              <mc:Fallback>
                <p:oleObj name="Equation" r:id="rId9" imgW="504018" imgH="302079" progId="Equation.DSMT4">
                  <p:embed/>
                  <p:pic>
                    <p:nvPicPr>
                      <p:cNvPr id="0" name=""/>
                      <p:cNvPicPr/>
                      <p:nvPr/>
                    </p:nvPicPr>
                    <p:blipFill>
                      <a:blip r:embed="rId10"/>
                      <a:stretch>
                        <a:fillRect/>
                      </a:stretch>
                    </p:blipFill>
                    <p:spPr>
                      <a:xfrm>
                        <a:off x="2837959" y="3809047"/>
                        <a:ext cx="954743" cy="572244"/>
                      </a:xfrm>
                      <a:prstGeom prst="rect">
                        <a:avLst/>
                      </a:prstGeom>
                    </p:spPr>
                  </p:pic>
                </p:oleObj>
              </mc:Fallback>
            </mc:AlternateContent>
          </a:graphicData>
        </a:graphic>
      </p:graphicFrame>
      <p:graphicFrame>
        <p:nvGraphicFramePr>
          <p:cNvPr id="52" name="对象 51">
            <a:extLst>
              <a:ext uri="{FF2B5EF4-FFF2-40B4-BE49-F238E27FC236}">
                <a16:creationId xmlns:a16="http://schemas.microsoft.com/office/drawing/2014/main" id="{75E22E19-ABB0-4479-B0F2-F3F953AD540C}"/>
              </a:ext>
            </a:extLst>
          </p:cNvPr>
          <p:cNvGraphicFramePr>
            <a:graphicFrameLocks noChangeAspect="1"/>
          </p:cNvGraphicFramePr>
          <p:nvPr>
            <p:extLst>
              <p:ext uri="{D42A27DB-BD31-4B8C-83A1-F6EECF244321}">
                <p14:modId xmlns:p14="http://schemas.microsoft.com/office/powerpoint/2010/main" val="3214875984"/>
              </p:ext>
            </p:extLst>
          </p:nvPr>
        </p:nvGraphicFramePr>
        <p:xfrm>
          <a:off x="7867324" y="3804422"/>
          <a:ext cx="954743" cy="572244"/>
        </p:xfrm>
        <a:graphic>
          <a:graphicData uri="http://schemas.openxmlformats.org/presentationml/2006/ole">
            <mc:AlternateContent xmlns:mc="http://schemas.openxmlformats.org/markup-compatibility/2006">
              <mc:Choice xmlns:v="urn:schemas-microsoft-com:vml" Requires="v">
                <p:oleObj spid="_x0000_s7186" name="Equation" r:id="rId11" imgW="504018" imgH="302079" progId="Equation.DSMT4">
                  <p:embed/>
                </p:oleObj>
              </mc:Choice>
              <mc:Fallback>
                <p:oleObj name="Equation" r:id="rId11" imgW="504018" imgH="302079" progId="Equation.DSMT4">
                  <p:embed/>
                  <p:pic>
                    <p:nvPicPr>
                      <p:cNvPr id="48" name="对象 47">
                        <a:extLst>
                          <a:ext uri="{FF2B5EF4-FFF2-40B4-BE49-F238E27FC236}">
                            <a16:creationId xmlns:a16="http://schemas.microsoft.com/office/drawing/2014/main" id="{8E614FE1-38D5-4E3B-8BE2-A449E9CEEA7C}"/>
                          </a:ext>
                        </a:extLst>
                      </p:cNvPr>
                      <p:cNvPicPr/>
                      <p:nvPr/>
                    </p:nvPicPr>
                    <p:blipFill>
                      <a:blip r:embed="rId10"/>
                      <a:stretch>
                        <a:fillRect/>
                      </a:stretch>
                    </p:blipFill>
                    <p:spPr>
                      <a:xfrm>
                        <a:off x="7867324" y="3804422"/>
                        <a:ext cx="954743" cy="572244"/>
                      </a:xfrm>
                      <a:prstGeom prst="rect">
                        <a:avLst/>
                      </a:prstGeom>
                    </p:spPr>
                  </p:pic>
                </p:oleObj>
              </mc:Fallback>
            </mc:AlternateContent>
          </a:graphicData>
        </a:graphic>
      </p:graphicFrame>
      <p:graphicFrame>
        <p:nvGraphicFramePr>
          <p:cNvPr id="53" name="对象 52">
            <a:extLst>
              <a:ext uri="{FF2B5EF4-FFF2-40B4-BE49-F238E27FC236}">
                <a16:creationId xmlns:a16="http://schemas.microsoft.com/office/drawing/2014/main" id="{D7C95FCD-E024-40D6-A4C8-4A49B55C3113}"/>
              </a:ext>
            </a:extLst>
          </p:cNvPr>
          <p:cNvGraphicFramePr>
            <a:graphicFrameLocks noChangeAspect="1"/>
          </p:cNvGraphicFramePr>
          <p:nvPr>
            <p:extLst>
              <p:ext uri="{D42A27DB-BD31-4B8C-83A1-F6EECF244321}">
                <p14:modId xmlns:p14="http://schemas.microsoft.com/office/powerpoint/2010/main" val="3110089270"/>
              </p:ext>
            </p:extLst>
          </p:nvPr>
        </p:nvGraphicFramePr>
        <p:xfrm>
          <a:off x="9105900" y="3845321"/>
          <a:ext cx="890588" cy="481013"/>
        </p:xfrm>
        <a:graphic>
          <a:graphicData uri="http://schemas.openxmlformats.org/presentationml/2006/ole">
            <mc:AlternateContent xmlns:mc="http://schemas.openxmlformats.org/markup-compatibility/2006">
              <mc:Choice xmlns:v="urn:schemas-microsoft-com:vml" Requires="v">
                <p:oleObj spid="_x0000_s7187" name="Equation" r:id="rId12" imgW="469800" imgH="253800" progId="Equation.DSMT4">
                  <p:embed/>
                </p:oleObj>
              </mc:Choice>
              <mc:Fallback>
                <p:oleObj name="Equation" r:id="rId12" imgW="469800" imgH="253800" progId="Equation.DSMT4">
                  <p:embed/>
                  <p:pic>
                    <p:nvPicPr>
                      <p:cNvPr id="52" name="对象 51">
                        <a:extLst>
                          <a:ext uri="{FF2B5EF4-FFF2-40B4-BE49-F238E27FC236}">
                            <a16:creationId xmlns:a16="http://schemas.microsoft.com/office/drawing/2014/main" id="{75E22E19-ABB0-4479-B0F2-F3F953AD540C}"/>
                          </a:ext>
                        </a:extLst>
                      </p:cNvPr>
                      <p:cNvPicPr/>
                      <p:nvPr/>
                    </p:nvPicPr>
                    <p:blipFill>
                      <a:blip r:embed="rId13"/>
                      <a:stretch>
                        <a:fillRect/>
                      </a:stretch>
                    </p:blipFill>
                    <p:spPr>
                      <a:xfrm>
                        <a:off x="9105900" y="3845321"/>
                        <a:ext cx="890588" cy="481013"/>
                      </a:xfrm>
                      <a:prstGeom prst="rect">
                        <a:avLst/>
                      </a:prstGeom>
                    </p:spPr>
                  </p:pic>
                </p:oleObj>
              </mc:Fallback>
            </mc:AlternateContent>
          </a:graphicData>
        </a:graphic>
      </p:graphicFrame>
      <p:pic>
        <p:nvPicPr>
          <p:cNvPr id="58" name="图片 57">
            <a:extLst>
              <a:ext uri="{FF2B5EF4-FFF2-40B4-BE49-F238E27FC236}">
                <a16:creationId xmlns:a16="http://schemas.microsoft.com/office/drawing/2014/main" id="{F3BE0B31-0E07-4C71-98F9-6136C23FFB7C}"/>
              </a:ext>
            </a:extLst>
          </p:cNvPr>
          <p:cNvPicPr>
            <a:picLocks noChangeAspect="1"/>
          </p:cNvPicPr>
          <p:nvPr/>
        </p:nvPicPr>
        <p:blipFill>
          <a:blip r:embed="rId14"/>
          <a:stretch>
            <a:fillRect/>
          </a:stretch>
        </p:blipFill>
        <p:spPr>
          <a:xfrm>
            <a:off x="2467568" y="2298977"/>
            <a:ext cx="7437765" cy="279830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生成模型与纵向联邦半监督学习的协同框架</a:t>
            </a:r>
          </a:p>
        </p:txBody>
      </p:sp>
      <p:pic>
        <p:nvPicPr>
          <p:cNvPr id="17" name="图片 16"/>
          <p:cNvPicPr/>
          <p:nvPr/>
        </p:nvPicPr>
        <p:blipFill>
          <a:blip r:embed="rId4"/>
          <a:stretch>
            <a:fillRect/>
          </a:stretch>
        </p:blipFill>
        <p:spPr>
          <a:xfrm>
            <a:off x="3403917" y="4759325"/>
            <a:ext cx="61277" cy="152717"/>
          </a:xfrm>
          <a:prstGeom prst="rect">
            <a:avLst/>
          </a:prstGeom>
        </p:spPr>
      </p:pic>
      <p:pic>
        <p:nvPicPr>
          <p:cNvPr id="18" name="图片 17"/>
          <p:cNvPicPr/>
          <p:nvPr/>
        </p:nvPicPr>
        <p:blipFill>
          <a:blip r:embed="rId5"/>
          <a:stretch>
            <a:fillRect/>
          </a:stretch>
        </p:blipFill>
        <p:spPr>
          <a:xfrm>
            <a:off x="3411538" y="5265420"/>
            <a:ext cx="61277" cy="152717"/>
          </a:xfrm>
          <a:prstGeom prst="rect">
            <a:avLst/>
          </a:prstGeom>
        </p:spPr>
      </p:pic>
      <p:pic>
        <p:nvPicPr>
          <p:cNvPr id="76" name="IM 76"/>
          <p:cNvPicPr/>
          <p:nvPr/>
        </p:nvPicPr>
        <p:blipFill>
          <a:blip r:embed="rId6"/>
          <a:stretch>
            <a:fillRect/>
          </a:stretch>
        </p:blipFill>
        <p:spPr>
          <a:xfrm>
            <a:off x="6315710" y="1821180"/>
            <a:ext cx="5401310" cy="4366260"/>
          </a:xfrm>
          <a:prstGeom prst="rect">
            <a:avLst/>
          </a:prstGeom>
        </p:spPr>
      </p:pic>
      <p:sp>
        <p:nvSpPr>
          <p:cNvPr id="3" name="幻云PPT-演示军团4"/>
          <p:cNvSpPr/>
          <p:nvPr>
            <p:custDataLst>
              <p:tags r:id="rId1"/>
            </p:custDataLst>
          </p:nvPr>
        </p:nvSpPr>
        <p:spPr>
          <a:xfrm>
            <a:off x="2042795" y="1924685"/>
            <a:ext cx="4179570"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655" y="2227580"/>
            <a:ext cx="4008755" cy="3538220"/>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a:t>FedPSG-PUM</a:t>
            </a:r>
            <a:r>
              <a:rPr lang="zh-CN" altLang="en-US" sz="1600"/>
              <a:t>框架采用</a:t>
            </a:r>
            <a:r>
              <a:rPr lang="en-US" altLang="zh-CN" sz="1600" b="1"/>
              <a:t>"</a:t>
            </a:r>
            <a:r>
              <a:rPr lang="zh-CN" altLang="en-US" sz="1600" b="1"/>
              <a:t>分而治之</a:t>
            </a:r>
            <a:r>
              <a:rPr lang="en-US" altLang="zh-CN" sz="1600" b="1"/>
              <a:t>"</a:t>
            </a:r>
            <a:r>
              <a:rPr lang="zh-CN" altLang="en-US" sz="1600" b="1"/>
              <a:t>策略</a:t>
            </a:r>
            <a:r>
              <a:rPr lang="zh-CN" altLang="en-US" sz="1600"/>
              <a:t>，将</a:t>
            </a:r>
            <a:r>
              <a:rPr lang="en-US" altLang="zh-CN" sz="1600"/>
              <a:t>B</a:t>
            </a:r>
            <a:r>
              <a:rPr lang="zh-CN" altLang="en-US" sz="1600"/>
              <a:t>方特征按相关性阈值</a:t>
            </a:r>
            <a:r>
              <a:rPr lang="en-US" altLang="zh-CN" sz="1600"/>
              <a:t>τ</a:t>
            </a:r>
            <a:r>
              <a:rPr lang="zh-CN" altLang="en-US" sz="1600"/>
              <a:t>分为</a:t>
            </a:r>
            <a:r>
              <a:rPr lang="zh-CN" altLang="en-US" sz="1600" b="1"/>
              <a:t>高低</a:t>
            </a:r>
            <a:r>
              <a:rPr lang="zh-CN" altLang="en-US" sz="1600"/>
              <a:t>两组，高相关特征通过</a:t>
            </a:r>
            <a:r>
              <a:rPr lang="en-US" altLang="zh-CN" sz="1600"/>
              <a:t>VFPU-M</a:t>
            </a:r>
            <a:r>
              <a:rPr lang="zh-CN" altLang="en-US" sz="1600"/>
              <a:t>预测，低相关特征利用多种生成模型</a:t>
            </a:r>
            <a:r>
              <a:rPr lang="en-US" altLang="zh-CN" sz="1600"/>
              <a:t>(</a:t>
            </a:r>
            <a:r>
              <a:rPr lang="zh-CN" altLang="en-US" sz="1600"/>
              <a:t>如</a:t>
            </a:r>
            <a:r>
              <a:rPr lang="en-US" altLang="zh-CN" sz="1600"/>
              <a:t>CTGAN</a:t>
            </a:r>
            <a:r>
              <a:rPr lang="zh-CN" altLang="en-US" sz="1600"/>
              <a:t>、</a:t>
            </a:r>
            <a:r>
              <a:rPr lang="en-US" altLang="zh-CN" sz="1600"/>
              <a:t>TabDDPM</a:t>
            </a:r>
            <a:r>
              <a:rPr lang="zh-CN" altLang="en-US" sz="1600"/>
              <a:t>、</a:t>
            </a:r>
            <a:r>
              <a:rPr lang="en-US" altLang="zh-CN" sz="1600"/>
              <a:t>VF-GAIN</a:t>
            </a:r>
            <a:r>
              <a:rPr lang="zh-CN" altLang="en-US" sz="1600"/>
              <a:t>等</a:t>
            </a:r>
            <a:r>
              <a:rPr lang="en-US" altLang="zh-CN" sz="1600"/>
              <a:t>)</a:t>
            </a:r>
            <a:r>
              <a:rPr lang="zh-CN" altLang="en-US" sz="1600"/>
              <a:t>在</a:t>
            </a:r>
            <a:r>
              <a:rPr lang="en-US" altLang="zh-CN" sz="1600" b="1"/>
              <a:t>B</a:t>
            </a:r>
            <a:r>
              <a:rPr lang="zh-CN" altLang="en-US" sz="1600" b="1"/>
              <a:t>方本地合成</a:t>
            </a:r>
            <a:r>
              <a:rPr lang="zh-CN" altLang="en-US" sz="1600"/>
              <a:t>，</a:t>
            </a:r>
            <a:r>
              <a:rPr lang="zh-CN" altLang="en-US" sz="1600" b="1"/>
              <a:t>两部分结果合并为完整预测矩阵，形成高效互补的联邦样本生成方法。</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8"/>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9"/>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1"/>
            </p:custDataLst>
          </p:nvPr>
        </p:nvSpPr>
        <p:spPr>
          <a:xfrm>
            <a:off x="2461895" y="263652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5" name="文本框 4"/>
          <p:cNvSpPr txBox="1"/>
          <p:nvPr/>
        </p:nvSpPr>
        <p:spPr>
          <a:xfrm>
            <a:off x="2345055" y="2996565"/>
            <a:ext cx="4493260" cy="368300"/>
          </a:xfrm>
          <a:prstGeom prst="rect">
            <a:avLst/>
          </a:prstGeom>
          <a:noFill/>
        </p:spPr>
        <p:txBody>
          <a:bodyPr wrap="square" rtlCol="0">
            <a:spAutoFit/>
          </a:bodyPr>
          <a:lstStyle/>
          <a:p>
            <a:pPr algn="ctr"/>
            <a:r>
              <a:rPr lang="en-US" altLang="zh-CN" dirty="0" err="1"/>
              <a:t>FedPSG</a:t>
            </a:r>
            <a:r>
              <a:rPr lang="en-US" altLang="zh-CN" dirty="0"/>
              <a:t>-PUM </a:t>
            </a:r>
            <a:r>
              <a:rPr lang="zh-CN" altLang="en-US" dirty="0"/>
              <a:t>不同的设置</a:t>
            </a:r>
          </a:p>
        </p:txBody>
      </p:sp>
      <p:sp>
        <p:nvSpPr>
          <p:cNvPr id="9" name="下箭头 8"/>
          <p:cNvSpPr/>
          <p:nvPr/>
        </p:nvSpPr>
        <p:spPr>
          <a:xfrm>
            <a:off x="4416461"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幻云PPT-演示军团14"/>
          <p:cNvSpPr txBox="1"/>
          <p:nvPr>
            <p:custDataLst>
              <p:tags r:id="rId2"/>
            </p:custDataLst>
          </p:nvPr>
        </p:nvSpPr>
        <p:spPr>
          <a:xfrm>
            <a:off x="2429510" y="3693795"/>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lstStyle/>
          <a:p>
            <a:pPr algn="ctr"/>
            <a:r>
              <a:rPr lang="zh-CN" altLang="en-US" sz="1600" dirty="0"/>
              <a:t>基线对比实验</a:t>
            </a:r>
          </a:p>
        </p:txBody>
      </p:sp>
      <p:sp>
        <p:nvSpPr>
          <p:cNvPr id="17" name="幻云PPT-演示军团14"/>
          <p:cNvSpPr txBox="1"/>
          <p:nvPr>
            <p:custDataLst>
              <p:tags r:id="rId3"/>
            </p:custDataLst>
          </p:nvPr>
        </p:nvSpPr>
        <p:spPr>
          <a:xfrm>
            <a:off x="2429510" y="486029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416461" y="4633484"/>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347629" y="5339080"/>
            <a:ext cx="4472305" cy="337185"/>
          </a:xfrm>
          <a:prstGeom prst="rect">
            <a:avLst/>
          </a:prstGeom>
        </p:spPr>
        <p:txBody>
          <a:bodyPr wrap="square">
            <a:spAutoFit/>
          </a:bodyPr>
          <a:lstStyle/>
          <a:p>
            <a:pPr algn="ctr"/>
            <a:r>
              <a:rPr lang="zh-CN" altLang="en-US" sz="1600" dirty="0"/>
              <a:t>样本生成效果对比</a:t>
            </a:r>
          </a:p>
        </p:txBody>
      </p:sp>
      <p:sp>
        <p:nvSpPr>
          <p:cNvPr id="27" name="文本框 26"/>
          <p:cNvSpPr txBox="1"/>
          <p:nvPr/>
        </p:nvSpPr>
        <p:spPr>
          <a:xfrm>
            <a:off x="7073900" y="2553172"/>
            <a:ext cx="4594860" cy="3528274"/>
          </a:xfrm>
          <a:prstGeom prst="rect">
            <a:avLst/>
          </a:prstGeom>
          <a:noFill/>
        </p:spPr>
        <p:txBody>
          <a:bodyPr wrap="square" rtlCol="0">
            <a:spAutoFit/>
          </a:bodyPr>
          <a:lstStyle/>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：能够处理混合类型数据</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连续和离散特征</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：结合分类器网络的表格生成模型</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：优化类别不平衡问题处理能力</a:t>
            </a: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TVAE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：通过潜在空间映射生成表格数据，同时处理数值型和类别型特征</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：迭代去噪过程生成高质量混合类型数据</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3854303356"/>
              </p:ext>
            </p:extLst>
          </p:nvPr>
        </p:nvGraphicFramePr>
        <p:xfrm>
          <a:off x="5157445" y="42129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2854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41496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
        <p:nvSpPr>
          <p:cNvPr id="27" name="文本框 26">
            <a:extLst>
              <a:ext uri="{FF2B5EF4-FFF2-40B4-BE49-F238E27FC236}">
                <a16:creationId xmlns:a16="http://schemas.microsoft.com/office/drawing/2014/main" id="{A485EEBD-3BE3-4B46-B44C-8C00BECDF0FE}"/>
              </a:ext>
            </a:extLst>
          </p:cNvPr>
          <p:cNvSpPr txBox="1"/>
          <p:nvPr/>
        </p:nvSpPr>
        <p:spPr>
          <a:xfrm>
            <a:off x="1963548"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方法在不同缺失率下和不同相关性阈值（𝜏）下的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8" name="文本框 27">
            <a:extLst>
              <a:ext uri="{FF2B5EF4-FFF2-40B4-BE49-F238E27FC236}">
                <a16:creationId xmlns:a16="http://schemas.microsoft.com/office/drawing/2014/main" id="{897E9E0A-DF91-44D0-9D7D-9DB410A2B95B}"/>
              </a:ext>
            </a:extLst>
          </p:cNvPr>
          <p:cNvSpPr txBox="1"/>
          <p:nvPr/>
        </p:nvSpPr>
        <p:spPr>
          <a:xfrm>
            <a:off x="8689057"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4-4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方法在不同缺失率下和不同置信度阈值（𝛼）下的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9" name="文本框 28">
            <a:extLst>
              <a:ext uri="{FF2B5EF4-FFF2-40B4-BE49-F238E27FC236}">
                <a16:creationId xmlns:a16="http://schemas.microsoft.com/office/drawing/2014/main" id="{C278AD09-690B-48E0-9A2B-9D88C7D4FF57}"/>
              </a:ext>
            </a:extLst>
          </p:cNvPr>
          <p:cNvSpPr txBox="1"/>
          <p:nvPr/>
        </p:nvSpPr>
        <p:spPr>
          <a:xfrm>
            <a:off x="5054133" y="4008128"/>
            <a:ext cx="3553875" cy="200055"/>
          </a:xfrm>
          <a:prstGeom prst="rect">
            <a:avLst/>
          </a:prstGeom>
          <a:noFill/>
        </p:spPr>
        <p:txBody>
          <a:bodyPr wrap="square">
            <a:spAutoFit/>
          </a:bodyPr>
          <a:lstStyle/>
          <a:p>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4-1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 </a:t>
            </a:r>
            <a:r>
              <a:rPr lang="en-US" altLang="zh-CN" sz="7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使用不同基学习器得到的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显著优于</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性能更稳定</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7"/>
          <a:stretch>
            <a:fillRect/>
          </a:stretch>
        </p:blipFill>
        <p:spPr>
          <a:xfrm>
            <a:off x="2215841" y="3963576"/>
            <a:ext cx="9224010" cy="2164268"/>
          </a:xfrm>
          <a:prstGeom prst="rect">
            <a:avLst/>
          </a:prstGeom>
        </p:spPr>
      </p:pic>
      <p:sp>
        <p:nvSpPr>
          <p:cNvPr id="19" name="文本框 18">
            <a:extLst>
              <a:ext uri="{FF2B5EF4-FFF2-40B4-BE49-F238E27FC236}">
                <a16:creationId xmlns:a16="http://schemas.microsoft.com/office/drawing/2014/main" id="{2F3889E9-188C-4E17-BF42-2BAE343F928E}"/>
              </a:ext>
            </a:extLst>
          </p:cNvPr>
          <p:cNvSpPr txBox="1"/>
          <p:nvPr/>
        </p:nvSpPr>
        <p:spPr>
          <a:xfrm>
            <a:off x="2644140"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7" name="文本框 26">
            <a:extLst>
              <a:ext uri="{FF2B5EF4-FFF2-40B4-BE49-F238E27FC236}">
                <a16:creationId xmlns:a16="http://schemas.microsoft.com/office/drawing/2014/main" id="{DDE9522E-69F7-405C-B321-3A478460E8C3}"/>
              </a:ext>
            </a:extLst>
          </p:cNvPr>
          <p:cNvSpPr txBox="1"/>
          <p:nvPr/>
        </p:nvSpPr>
        <p:spPr>
          <a:xfrm>
            <a:off x="7171055"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Letter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News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Tree>
    <p:extLst>
      <p:ext uri="{BB962C8B-B14F-4D97-AF65-F5344CB8AC3E}">
        <p14:creationId xmlns:p14="http://schemas.microsoft.com/office/powerpoint/2010/main" val="16357279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7"/>
          <a:srcRect/>
          <a:stretch/>
        </p:blipFill>
        <p:spPr>
          <a:xfrm>
            <a:off x="6750050" y="2533649"/>
            <a:ext cx="4784107" cy="3599815"/>
          </a:xfrm>
          <a:prstGeom prst="rect">
            <a:avLst/>
          </a:prstGeom>
        </p:spPr>
      </p:pic>
      <p:sp>
        <p:nvSpPr>
          <p:cNvPr id="19" name="文本框 18">
            <a:extLst>
              <a:ext uri="{FF2B5EF4-FFF2-40B4-BE49-F238E27FC236}">
                <a16:creationId xmlns:a16="http://schemas.microsoft.com/office/drawing/2014/main" id="{A7C34885-0B1E-4288-BD3B-28CA6C5AADD9}"/>
              </a:ext>
            </a:extLst>
          </p:cNvPr>
          <p:cNvSpPr txBox="1"/>
          <p:nvPr/>
        </p:nvSpPr>
        <p:spPr>
          <a:xfrm>
            <a:off x="8348415" y="6302767"/>
            <a:ext cx="2169090" cy="215444"/>
          </a:xfrm>
          <a:prstGeom prst="rect">
            <a:avLst/>
          </a:prstGeom>
          <a:noFill/>
        </p:spPr>
        <p:txBody>
          <a:bodyPr wrap="square">
            <a:spAutoFit/>
          </a:bodyPr>
          <a:lstStyle/>
          <a:p>
            <a:r>
              <a:rPr lang="zh-CN" altLang="en-US" sz="800" dirty="0">
                <a:solidFill>
                  <a:schemeClr val="bg1"/>
                </a:solidFill>
                <a:latin typeface="微软雅黑" panose="020B0503020204020204" pitchFamily="34" charset="-122"/>
                <a:ea typeface="微软雅黑" panose="020B0503020204020204" pitchFamily="34" charset="-122"/>
                <a:cs typeface="+mn-lt"/>
              </a:rPr>
              <a:t>图 </a:t>
            </a:r>
            <a:r>
              <a:rPr lang="en-US" altLang="zh-CN" sz="800" dirty="0">
                <a:solidFill>
                  <a:schemeClr val="bg1"/>
                </a:solidFill>
                <a:latin typeface="微软雅黑" panose="020B0503020204020204" pitchFamily="34" charset="-122"/>
                <a:ea typeface="微软雅黑" panose="020B0503020204020204" pitchFamily="34" charset="-122"/>
                <a:cs typeface="+mn-lt"/>
              </a:rPr>
              <a:t>4-5 </a:t>
            </a:r>
            <a:r>
              <a:rPr lang="zh-CN" altLang="en-US" sz="800" dirty="0">
                <a:solidFill>
                  <a:schemeClr val="bg1"/>
                </a:solidFill>
                <a:latin typeface="微软雅黑" panose="020B0503020204020204" pitchFamily="34" charset="-122"/>
                <a:ea typeface="微软雅黑" panose="020B0503020204020204" pitchFamily="34" charset="-122"/>
                <a:cs typeface="+mn-lt"/>
              </a:rPr>
              <a:t>样本生成效果对比（</a:t>
            </a:r>
            <a:r>
              <a:rPr lang="en-US" altLang="zh-CN" sz="800" dirty="0">
                <a:solidFill>
                  <a:schemeClr val="bg1"/>
                </a:solidFill>
                <a:latin typeface="微软雅黑" panose="020B0503020204020204" pitchFamily="34" charset="-122"/>
                <a:ea typeface="微软雅黑" panose="020B0503020204020204" pitchFamily="34" charset="-122"/>
                <a:cs typeface="+mn-lt"/>
              </a:rPr>
              <a:t>Bank </a:t>
            </a:r>
            <a:r>
              <a:rPr lang="zh-CN" altLang="en-US" sz="800" dirty="0">
                <a:solidFill>
                  <a:schemeClr val="bg1"/>
                </a:solidFill>
                <a:latin typeface="微软雅黑" panose="020B0503020204020204" pitchFamily="34" charset="-122"/>
                <a:ea typeface="微软雅黑" panose="020B0503020204020204" pitchFamily="34" charset="-122"/>
                <a:cs typeface="+mn-lt"/>
              </a:rPr>
              <a:t>数据集）</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lstStyle/>
            <a:p>
              <a:r>
                <a:rPr lang="zh-CN" altLang="en-US" sz="2800">
                  <a:solidFill>
                    <a:schemeClr val="bg1"/>
                  </a:solidFill>
                  <a:sym typeface="+mn-ea"/>
                </a:rPr>
                <a:t>🐭 </a:t>
              </a: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lstStyle/>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4"/>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79" name="周小周ppt设计8"/>
            <p:cNvSpPr/>
            <p:nvPr/>
          </p:nvSpPr>
          <p:spPr>
            <a:xfrm rot="5400000">
              <a:off x="5705" y="3528"/>
              <a:ext cx="888" cy="60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周小周ppt设计11"/>
            <p:cNvPicPr>
              <a:picLocks noChangeAspect="1"/>
            </p:cNvPicPr>
            <p:nvPr/>
          </p:nvPicPr>
          <p:blipFill>
            <a:blip r:embed="rId5">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1"/>
            </p:custDataLst>
          </p:nvPr>
        </p:nvPicPr>
        <p:blipFill>
          <a:blip r:embed="rId5"/>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lstStyle/>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p>
        </p:txBody>
      </p:sp>
      <p:sp>
        <p:nvSpPr>
          <p:cNvPr id="7" name="幻云PPT-演示军团3"/>
          <p:cNvSpPr/>
          <p:nvPr>
            <p:custDataLst>
              <p:tags r:id="rId2"/>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2280285"/>
            <a:ext cx="8867140" cy="548005"/>
          </a:xfrm>
          <a:prstGeom prst="rect">
            <a:avLst/>
          </a:prstGeom>
          <a:noFill/>
        </p:spPr>
        <p:txBody>
          <a:bodyPr wrap="square" rtlCol="0">
            <a:noAutofit/>
          </a:bodyPr>
          <a:lstStyle/>
          <a:p>
            <a:pPr>
              <a:lnSpc>
                <a:spcPct val="170000"/>
              </a:lnSpc>
            </a:pPr>
            <a:r>
              <a:rPr lang="en-US" altLang="zh-CN" sz="1600" dirty="0">
                <a:latin typeface="Times Newer Roman" panose="00000500000000000000" charset="0"/>
                <a:cs typeface="Times Newer Roman" panose="00000500000000000000" charset="0"/>
              </a:rPr>
              <a:t>[1]  </a:t>
            </a:r>
            <a:r>
              <a:rPr lang="zh-CN" altLang="en-US" sz="1600" dirty="0">
                <a:latin typeface="Times Newer Roman" panose="00000500000000000000" charset="0"/>
                <a:cs typeface="Times Newer Roman" panose="00000500000000000000" charset="0"/>
              </a:rPr>
              <a:t>第</a:t>
            </a:r>
            <a:r>
              <a:rPr lang="en-US" altLang="zh-CN" sz="1600" dirty="0">
                <a:latin typeface="Times Newer Roman" panose="00000500000000000000" charset="0"/>
                <a:cs typeface="Times Newer Roman" panose="00000500000000000000" charset="0"/>
              </a:rPr>
              <a:t> 2 </a:t>
            </a:r>
            <a:r>
              <a:rPr lang="zh-CN" altLang="en-US" sz="1600" dirty="0">
                <a:latin typeface="Times Newer Roman" panose="00000500000000000000" charset="0"/>
                <a:cs typeface="Times Newer Roman" panose="00000500000000000000" charset="0"/>
              </a:rPr>
              <a:t>作者（导师第</a:t>
            </a:r>
            <a:r>
              <a:rPr lang="en-US" altLang="zh-CN" sz="1600" dirty="0">
                <a:latin typeface="Times Newer Roman" panose="00000500000000000000" charset="0"/>
                <a:cs typeface="Times Newer Roman" panose="00000500000000000000" charset="0"/>
              </a:rPr>
              <a:t> 1 </a:t>
            </a:r>
            <a:r>
              <a:rPr lang="zh-CN" altLang="en-US" sz="1600" dirty="0">
                <a:latin typeface="Times Newer Roman" panose="00000500000000000000" charset="0"/>
                <a:cs typeface="Times Newer Roman" panose="00000500000000000000" charset="0"/>
              </a:rPr>
              <a:t>作者）</a:t>
            </a:r>
            <a:r>
              <a:rPr lang="en-US" altLang="zh-CN" sz="1600" dirty="0">
                <a:latin typeface="Times Newer Roman" panose="00000500000000000000" charset="0"/>
                <a:cs typeface="Times Newer Roman" panose="00000500000000000000" charset="0"/>
              </a:rPr>
              <a:t>. IEEE Transactions on Big Data, 2023. (SCI </a:t>
            </a:r>
            <a:r>
              <a:rPr lang="zh-CN" altLang="en-US" sz="1600" dirty="0">
                <a:latin typeface="Times Newer Roman" panose="00000500000000000000" charset="0"/>
                <a:cs typeface="Times Newer Roman" panose="00000500000000000000" charset="0"/>
              </a:rPr>
              <a:t>二区期刊，已录用</a:t>
            </a:r>
            <a:r>
              <a:rPr lang="en-US" altLang="zh-CN" sz="16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5"/>
          <a:stretch>
            <a:fillRect/>
          </a:stretch>
        </p:blipFill>
        <p:spPr>
          <a:xfrm>
            <a:off x="7919085" y="2943860"/>
            <a:ext cx="3302635" cy="330263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42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p>
          </p:txBody>
        </p:sp>
        <p:sp>
          <p:nvSpPr>
            <p:cNvPr id="32" name="Rectangle 9"/>
            <p:cNvSpPr/>
            <p:nvPr/>
          </p:nvSpPr>
          <p:spPr>
            <a:xfrm>
              <a:off x="3974" y="3627"/>
              <a:ext cx="518" cy="518"/>
            </a:xfrm>
            <a:prstGeom prst="rect">
              <a:avLst/>
            </a:prstGeom>
            <a:blipFill>
              <a:blip r:embed="rId3">
                <a:lum bright="100000"/>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形 17"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7" y="6963"/>
              <a:ext cx="822" cy="82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研究现状</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国内外研究现状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24396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联邦半监督学习</a:t>
            </a:r>
          </a:p>
        </p:txBody>
      </p:sp>
      <p:sp>
        <p:nvSpPr>
          <p:cNvPr id="9" name="文本框 8"/>
          <p:cNvSpPr txBox="1"/>
          <p:nvPr/>
        </p:nvSpPr>
        <p:spPr>
          <a:xfrm>
            <a:off x="2065655" y="1941830"/>
            <a:ext cx="3929380" cy="150241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Lin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FedPU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方法使客户端仅负责学习正类并独立训练，有效解决了标签在客户端和服务器端两种架构下的联邦学习挑战。</a:t>
            </a:r>
          </a:p>
        </p:txBody>
      </p:sp>
      <p:pic>
        <p:nvPicPr>
          <p:cNvPr id="10" name="IM 6"/>
          <p:cNvPicPr/>
          <p:nvPr/>
        </p:nvPicPr>
        <p:blipFill>
          <a:blip r:embed="rId3"/>
          <a:stretch>
            <a:fillRect/>
          </a:stretch>
        </p:blipFill>
        <p:spPr>
          <a:xfrm>
            <a:off x="2851785" y="4603115"/>
            <a:ext cx="2259330" cy="1317625"/>
          </a:xfrm>
          <a:prstGeom prst="rect">
            <a:avLst/>
          </a:prstGeom>
        </p:spPr>
      </p:pic>
      <p:pic>
        <p:nvPicPr>
          <p:cNvPr id="11" name="IM 4"/>
          <p:cNvPicPr/>
          <p:nvPr/>
        </p:nvPicPr>
        <p:blipFill>
          <a:blip r:embed="rId4"/>
          <a:stretch>
            <a:fillRect/>
          </a:stretch>
        </p:blipFill>
        <p:spPr>
          <a:xfrm>
            <a:off x="2851785" y="3357880"/>
            <a:ext cx="2357120" cy="1099820"/>
          </a:xfrm>
          <a:prstGeom prst="rect">
            <a:avLst/>
          </a:prstGeom>
        </p:spPr>
      </p:pic>
      <p:sp>
        <p:nvSpPr>
          <p:cNvPr id="13" name="矩形: 圆角 31"/>
          <p:cNvSpPr/>
          <p:nvPr/>
        </p:nvSpPr>
        <p:spPr>
          <a:xfrm>
            <a:off x="7019290" y="124396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数据生成方法</a:t>
            </a:r>
          </a:p>
        </p:txBody>
      </p:sp>
      <p:sp>
        <p:nvSpPr>
          <p:cNvPr id="15" name="文本框 14"/>
          <p:cNvSpPr txBox="1"/>
          <p:nvPr/>
        </p:nvSpPr>
        <p:spPr>
          <a:xfrm>
            <a:off x="1536700" y="6370955"/>
            <a:ext cx="10655935" cy="330200"/>
          </a:xfrm>
          <a:prstGeom prst="rect">
            <a:avLst/>
          </a:prstGeom>
        </p:spPr>
        <p:txBody>
          <a:bodyPr wrap="square">
            <a:noAutofit/>
          </a:bodyPr>
          <a:lstStyle/>
          <a:p>
            <a:pPr indent="-320040" algn="l" defTabSz="266700" eaLnBrk="0" fontAlgn="base">
              <a:lnSpc>
                <a:spcPct val="143000"/>
              </a:lnSpc>
              <a:spcBef>
                <a:spcPts val="1100"/>
              </a:spcBef>
              <a:spcAft>
                <a:spcPct val="0"/>
              </a:spcAft>
            </a:pPr>
            <a:r>
              <a:rPr lang="en-US" altLang="zh-CN" sz="800" dirty="0">
                <a:solidFill>
                  <a:srgbClr val="000000"/>
                </a:solidFill>
                <a:latin typeface="Times New Roman" panose="02020603050405020304"/>
                <a:ea typeface="Times New Roman" panose="02020603050405020304"/>
              </a:rPr>
              <a:t>[10] ZHENG,TANG, JU  et  al.  Federated Semi-supervised Learning for Medical Image Segmentation with intra-client and inter-client Consistency [C].  2024  IEEE  International  Conference  on  Bioinformatics  and Biomedicine (BIBM), 2024: 4054-4059.</a:t>
            </a:r>
          </a:p>
        </p:txBody>
      </p:sp>
      <p:sp>
        <p:nvSpPr>
          <p:cNvPr id="17" name="文本框 16"/>
          <p:cNvSpPr txBox="1"/>
          <p:nvPr/>
        </p:nvSpPr>
        <p:spPr>
          <a:xfrm>
            <a:off x="6712585" y="1820545"/>
            <a:ext cx="4792345" cy="343598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基于自编码器的方法：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发展到</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VAE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等人的改进提升了混合类型表格数据的生成质量。</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基于GANs的方法：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CGANs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WGAN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，解决了梯度消失和模式崩溃问题。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表格数据GANs：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通过条件采样策略有效处理了表格数据的复杂性问题。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进阶表格GANs：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Zhao</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能更有效处理偏态分布和多样化特征类型。</a:t>
            </a:r>
          </a:p>
        </p:txBody>
      </p:sp>
      <p:cxnSp>
        <p:nvCxnSpPr>
          <p:cNvPr id="36" name="直接连接符 35"/>
          <p:cNvCxnSpPr/>
          <p:nvPr/>
        </p:nvCxnSpPr>
        <p:spPr>
          <a:xfrm>
            <a:off x="6504305" y="137668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方法层面</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联邦学习通过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数据在本地，模型在中央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的工作流程，以三种不同类型（横向、纵向、迁移）解决特征与样本空间不同重叠程度的分布式训练需求，仅交换模型参数而非原始数据。</a:t>
            </a:r>
          </a:p>
        </p:txBody>
      </p:sp>
      <p:sp>
        <p:nvSpPr>
          <p:cNvPr id="13" name="矩形: 圆角 31"/>
          <p:cNvSpPr/>
          <p:nvPr/>
        </p:nvSpPr>
        <p:spPr>
          <a:xfrm>
            <a:off x="7019290" y="167830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分布式环境应用</a:t>
            </a:r>
          </a:p>
        </p:txBody>
      </p:sp>
      <p:sp>
        <p:nvSpPr>
          <p:cNvPr id="17" name="文本框 16"/>
          <p:cNvSpPr txBox="1"/>
          <p:nvPr/>
        </p:nvSpPr>
        <p:spPr>
          <a:xfrm>
            <a:off x="6712585" y="2254885"/>
            <a:ext cx="4792345" cy="176339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联邦学习在分布式环境中解决了数据孤岛、隐私保护和异构数据处理问题，已广泛应用于医疗、金融等敏感数据领域，同时克服了客户端可靠性和通信效率等技术挑战。</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联邦学习</a:t>
            </a:r>
          </a:p>
        </p:txBody>
      </p:sp>
      <p:pic>
        <p:nvPicPr>
          <p:cNvPr id="8" name="IM 8"/>
          <p:cNvPicPr/>
          <p:nvPr/>
        </p:nvPicPr>
        <p:blipFill>
          <a:blip r:embed="rId3"/>
          <a:srcRect/>
          <a:stretch/>
        </p:blipFill>
        <p:spPr>
          <a:xfrm>
            <a:off x="2552020" y="4159250"/>
            <a:ext cx="3192235" cy="2234565"/>
          </a:xfrm>
          <a:prstGeom prst="rect">
            <a:avLst/>
          </a:prstGeom>
        </p:spPr>
      </p:pic>
      <p:pic>
        <p:nvPicPr>
          <p:cNvPr id="3" name="图片 2"/>
          <p:cNvPicPr>
            <a:picLocks noChangeAspect="1"/>
          </p:cNvPicPr>
          <p:nvPr/>
        </p:nvPicPr>
        <p:blipFill>
          <a:blip r:embed="rId4"/>
          <a:srcRect/>
          <a:stretch/>
        </p:blipFill>
        <p:spPr>
          <a:xfrm>
            <a:off x="6712585" y="4601390"/>
            <a:ext cx="5268595" cy="10264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伪标签生成方法</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该方法基于</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自训练假设</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，通过为未标记数据生成伪标签并结合标记数据训练模型，使用筛选函数保留高置信度样本，并通过平衡参数</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结合监督损失与伪标签损失进行模型优化。</a:t>
            </a: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PU</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Positive and Unlabeled</a:t>
            </a:r>
            <a:r>
              <a:rPr lang="zh-CN" altLang="en-US" b="1" dirty="0">
                <a:latin typeface="微软雅黑" panose="020B0503020204020204" pitchFamily="34" charset="-122"/>
                <a:ea typeface="微软雅黑" panose="020B0503020204020204" pitchFamily="34" charset="-122"/>
              </a:rPr>
              <a:t>）学习</a:t>
            </a:r>
          </a:p>
        </p:txBody>
      </p:sp>
      <p:sp>
        <p:nvSpPr>
          <p:cNvPr id="17" name="文本框 16"/>
          <p:cNvSpPr txBox="1"/>
          <p:nvPr/>
        </p:nvSpPr>
        <p:spPr>
          <a:xfrm>
            <a:off x="6712585" y="2254885"/>
            <a:ext cx="4792345" cy="2306320"/>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学习通过仅使用正例样本和未标记数据构建分类模型，采用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将未标记数据视为负例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的简单策略或</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 Bagging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等改进技术，以及</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两步法</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先识别可靠负样本，再迭代训练分类器</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来逐步提升模型性能。</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半监督学习</a:t>
            </a:r>
          </a:p>
        </p:txBody>
      </p:sp>
      <p:graphicFrame>
        <p:nvGraphicFramePr>
          <p:cNvPr id="3" name="对象 2">
            <a:extLst>
              <a:ext uri="{FF2B5EF4-FFF2-40B4-BE49-F238E27FC236}">
                <a16:creationId xmlns:a16="http://schemas.microsoft.com/office/drawing/2014/main" id="{6E2D5617-14AF-4291-AC7F-D412D8B4399A}"/>
              </a:ext>
            </a:extLst>
          </p:cNvPr>
          <p:cNvGraphicFramePr>
            <a:graphicFrameLocks noChangeAspect="1"/>
          </p:cNvGraphicFramePr>
          <p:nvPr>
            <p:extLst>
              <p:ext uri="{D42A27DB-BD31-4B8C-83A1-F6EECF244321}">
                <p14:modId xmlns:p14="http://schemas.microsoft.com/office/powerpoint/2010/main" val="1566518161"/>
              </p:ext>
            </p:extLst>
          </p:nvPr>
        </p:nvGraphicFramePr>
        <p:xfrm>
          <a:off x="2115157" y="4311650"/>
          <a:ext cx="3665275" cy="715010"/>
        </p:xfrm>
        <a:graphic>
          <a:graphicData uri="http://schemas.openxmlformats.org/presentationml/2006/ole">
            <mc:AlternateContent xmlns:mc="http://schemas.openxmlformats.org/markup-compatibility/2006">
              <mc:Choice xmlns:v="urn:schemas-microsoft-com:vml" Requires="v">
                <p:oleObj spid="_x0000_s1437" name="Equation" r:id="rId4" imgW="2578904" imgH="503736" progId="Equation.DSMT4">
                  <p:embed/>
                </p:oleObj>
              </mc:Choice>
              <mc:Fallback>
                <p:oleObj name="Equation" r:id="rId4" imgW="2578904" imgH="503736" progId="Equation.DSMT4">
                  <p:embed/>
                  <p:pic>
                    <p:nvPicPr>
                      <p:cNvPr id="0" name=""/>
                      <p:cNvPicPr/>
                      <p:nvPr/>
                    </p:nvPicPr>
                    <p:blipFill>
                      <a:blip r:embed="rId5"/>
                      <a:stretch>
                        <a:fillRect/>
                      </a:stretch>
                    </p:blipFill>
                    <p:spPr>
                      <a:xfrm>
                        <a:off x="2115157" y="4311650"/>
                        <a:ext cx="3665275" cy="71501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66BD563-6656-4E56-BE8E-102261FC3D7E}"/>
              </a:ext>
            </a:extLst>
          </p:cNvPr>
          <p:cNvGraphicFramePr>
            <a:graphicFrameLocks noChangeAspect="1"/>
          </p:cNvGraphicFramePr>
          <p:nvPr>
            <p:extLst>
              <p:ext uri="{D42A27DB-BD31-4B8C-83A1-F6EECF244321}">
                <p14:modId xmlns:p14="http://schemas.microsoft.com/office/powerpoint/2010/main" val="2670772486"/>
              </p:ext>
            </p:extLst>
          </p:nvPr>
        </p:nvGraphicFramePr>
        <p:xfrm>
          <a:off x="2806828" y="5384720"/>
          <a:ext cx="1860422" cy="530156"/>
        </p:xfrm>
        <a:graphic>
          <a:graphicData uri="http://schemas.openxmlformats.org/presentationml/2006/ole">
            <mc:AlternateContent xmlns:mc="http://schemas.openxmlformats.org/markup-compatibility/2006">
              <mc:Choice xmlns:v="urn:schemas-microsoft-com:vml" Requires="v">
                <p:oleObj spid="_x0000_s1438" name="Equation" r:id="rId6" imgW="907559" imgH="259216" progId="Equation.DSMT4">
                  <p:embed/>
                </p:oleObj>
              </mc:Choice>
              <mc:Fallback>
                <p:oleObj name="Equation" r:id="rId6" imgW="907559" imgH="259216" progId="Equation.DSMT4">
                  <p:embed/>
                  <p:pic>
                    <p:nvPicPr>
                      <p:cNvPr id="0" name=""/>
                      <p:cNvPicPr/>
                      <p:nvPr/>
                    </p:nvPicPr>
                    <p:blipFill>
                      <a:blip r:embed="rId7"/>
                      <a:stretch>
                        <a:fillRect/>
                      </a:stretch>
                    </p:blipFill>
                    <p:spPr>
                      <a:xfrm>
                        <a:off x="2806828" y="5384720"/>
                        <a:ext cx="1860422" cy="530156"/>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B94C6B7-8C7D-495E-85BE-919F55F8D4BB}"/>
              </a:ext>
            </a:extLst>
          </p:cNvPr>
          <p:cNvSpPr txBox="1"/>
          <p:nvPr/>
        </p:nvSpPr>
        <p:spPr>
          <a:xfrm>
            <a:off x="5825492" y="4453375"/>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(2-3)</a:t>
            </a:r>
            <a:endParaRPr lang="zh-CN" altLang="en-US" dirty="0">
              <a:solidFill>
                <a:srgbClr val="FF0000"/>
              </a:solidFill>
            </a:endParaRPr>
          </a:p>
        </p:txBody>
      </p:sp>
      <p:sp>
        <p:nvSpPr>
          <p:cNvPr id="33" name="文本框 32">
            <a:extLst>
              <a:ext uri="{FF2B5EF4-FFF2-40B4-BE49-F238E27FC236}">
                <a16:creationId xmlns:a16="http://schemas.microsoft.com/office/drawing/2014/main" id="{640B2041-0AFE-40E8-918C-F3BEE83D52E2}"/>
              </a:ext>
            </a:extLst>
          </p:cNvPr>
          <p:cNvSpPr txBox="1"/>
          <p:nvPr/>
        </p:nvSpPr>
        <p:spPr>
          <a:xfrm>
            <a:off x="5825492" y="5465132"/>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(2-4)</a:t>
            </a:r>
            <a:endParaRPr lang="zh-CN" altLang="en-US" dirty="0">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DOWSIZE" val="100"/>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SHADOWSIZE" val="100"/>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SHADOWSIZE" val="100"/>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SHADOWSIZE" val="100"/>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SHADOWSIZE" val="100"/>
</p:tagLst>
</file>

<file path=ppt/tags/tag6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9.xml><?xml version="1.0" encoding="utf-8"?>
<p:tagLst xmlns:a="http://schemas.openxmlformats.org/drawingml/2006/main" xmlns:r="http://schemas.openxmlformats.org/officeDocument/2006/relationships" xmlns:p="http://schemas.openxmlformats.org/presentationml/2006/main">
  <p:tag name="WPP_GENERATEPICTURE" val="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1157</TotalTime>
  <Words>4709</Words>
  <Application>Microsoft Office PowerPoint</Application>
  <PresentationFormat>宽屏</PresentationFormat>
  <Paragraphs>646</Paragraphs>
  <Slides>43</Slides>
  <Notes>1</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2</vt:i4>
      </vt:variant>
      <vt:variant>
        <vt:lpstr>幻灯片标题</vt:lpstr>
      </vt:variant>
      <vt:variant>
        <vt:i4>43</vt:i4>
      </vt:variant>
    </vt:vector>
  </HeadingPairs>
  <TitlesOfParts>
    <vt:vector size="62" baseType="lpstr">
      <vt:lpstr>OPPOSans B</vt:lpstr>
      <vt:lpstr>OPPOSans L</vt:lpstr>
      <vt:lpstr>OPPOSans R</vt:lpstr>
      <vt:lpstr>Times Newer Roman</vt:lpstr>
      <vt:lpstr>等线</vt:lpstr>
      <vt:lpstr>等线 Light</vt:lpstr>
      <vt:lpstr>汉仪雅酷黑 65W</vt:lpstr>
      <vt:lpstr>思源黑体 CN Light</vt:lpstr>
      <vt:lpstr>思源宋体 Heavy</vt:lpstr>
      <vt:lpstr>宋体</vt:lpstr>
      <vt:lpstr>微软雅黑</vt:lpstr>
      <vt:lpstr>Arial</vt:lpstr>
      <vt:lpstr>Cambria Math</vt:lpstr>
      <vt:lpstr>Times New Roman</vt:lpstr>
      <vt:lpstr>Wingdings</vt:lpstr>
      <vt:lpstr>Office 主题​​</vt:lpstr>
      <vt:lpstr>1_Office 主题​​</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730</cp:revision>
  <dcterms:created xsi:type="dcterms:W3CDTF">2023-05-11T12:03:00Z</dcterms:created>
  <dcterms:modified xsi:type="dcterms:W3CDTF">2025-05-15T20:15:09Z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